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61" r:id="rId3"/>
    <p:sldId id="449" r:id="rId4"/>
    <p:sldId id="450" r:id="rId5"/>
    <p:sldId id="451" r:id="rId6"/>
    <p:sldId id="452" r:id="rId7"/>
    <p:sldId id="414" r:id="rId8"/>
    <p:sldId id="453" r:id="rId9"/>
    <p:sldId id="454" r:id="rId10"/>
    <p:sldId id="455" r:id="rId11"/>
    <p:sldId id="456" r:id="rId12"/>
    <p:sldId id="458" r:id="rId13"/>
    <p:sldId id="457" r:id="rId14"/>
    <p:sldId id="459" r:id="rId15"/>
    <p:sldId id="420" r:id="rId16"/>
    <p:sldId id="460" r:id="rId17"/>
  </p:sldIdLst>
  <p:sldSz cx="9906000" cy="6858000" type="A4"/>
  <p:notesSz cx="6997700" cy="10134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CCFF"/>
    <a:srgbClr val="CCFFFF"/>
    <a:srgbClr val="CCECFF"/>
    <a:srgbClr val="3366CC"/>
    <a:srgbClr val="0066FF"/>
    <a:srgbClr val="0099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715" autoAdjust="0"/>
    <p:restoredTop sz="90323" autoAdjust="0"/>
  </p:normalViewPr>
  <p:slideViewPr>
    <p:cSldViewPr>
      <p:cViewPr varScale="1">
        <p:scale>
          <a:sx n="66" d="100"/>
          <a:sy n="66" d="100"/>
        </p:scale>
        <p:origin x="-48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46" y="-90"/>
      </p:cViewPr>
      <p:guideLst>
        <p:guide orient="horz" pos="3192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AE827-BA10-4371-8817-A38484648B9B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B5795E1-BB37-4881-B18E-2A180D1AD76E}">
      <dgm:prSet phldrT="[Texto]"/>
      <dgm:spPr/>
      <dgm:t>
        <a:bodyPr/>
        <a:lstStyle/>
        <a:p>
          <a:r>
            <a:rPr lang="pt-BR" dirty="0" err="1" smtClean="0"/>
            <a:t>Context</a:t>
          </a:r>
          <a:endParaRPr lang="pt-BR" dirty="0"/>
        </a:p>
      </dgm:t>
    </dgm:pt>
    <dgm:pt modelId="{9B0CF3E2-1570-4345-BEED-053193E8DE79}" type="parTrans" cxnId="{B5C85E5C-BF9F-4A62-AADC-BFAE588B2B12}">
      <dgm:prSet/>
      <dgm:spPr/>
      <dgm:t>
        <a:bodyPr/>
        <a:lstStyle/>
        <a:p>
          <a:endParaRPr lang="pt-BR"/>
        </a:p>
      </dgm:t>
    </dgm:pt>
    <dgm:pt modelId="{FBE559BF-0ADE-48EC-8DD7-81DDD01BEE56}" type="sibTrans" cxnId="{B5C85E5C-BF9F-4A62-AADC-BFAE588B2B12}">
      <dgm:prSet/>
      <dgm:spPr/>
      <dgm:t>
        <a:bodyPr/>
        <a:lstStyle/>
        <a:p>
          <a:endParaRPr lang="pt-BR"/>
        </a:p>
      </dgm:t>
    </dgm:pt>
    <dgm:pt modelId="{C326F920-3A15-4D18-A02C-3E757209DD4B}">
      <dgm:prSet phldrT="[Texto]"/>
      <dgm:spPr/>
      <dgm:t>
        <a:bodyPr/>
        <a:lstStyle/>
        <a:p>
          <a:r>
            <a:rPr lang="pt-BR" dirty="0" err="1" smtClean="0"/>
            <a:t>Motivation</a:t>
          </a:r>
          <a:endParaRPr lang="pt-BR" dirty="0"/>
        </a:p>
      </dgm:t>
    </dgm:pt>
    <dgm:pt modelId="{418CB8B0-0BBF-47A3-B225-54D98D8A8395}" type="parTrans" cxnId="{077DA769-361C-42A9-89D8-31FD74205925}">
      <dgm:prSet/>
      <dgm:spPr/>
      <dgm:t>
        <a:bodyPr/>
        <a:lstStyle/>
        <a:p>
          <a:endParaRPr lang="pt-BR"/>
        </a:p>
      </dgm:t>
    </dgm:pt>
    <dgm:pt modelId="{6AE58D50-F039-4ED2-92DD-8C6B6A24512B}" type="sibTrans" cxnId="{077DA769-361C-42A9-89D8-31FD74205925}">
      <dgm:prSet/>
      <dgm:spPr/>
      <dgm:t>
        <a:bodyPr/>
        <a:lstStyle/>
        <a:p>
          <a:endParaRPr lang="pt-BR"/>
        </a:p>
      </dgm:t>
    </dgm:pt>
    <dgm:pt modelId="{F1B42A8E-00B5-400D-8631-F3AD5E88345E}">
      <dgm:prSet phldrT="[Texto]"/>
      <dgm:spPr/>
      <dgm:t>
        <a:bodyPr/>
        <a:lstStyle/>
        <a:p>
          <a:r>
            <a:rPr lang="pt-BR" dirty="0" err="1" smtClean="0"/>
            <a:t>Problem</a:t>
          </a:r>
          <a:endParaRPr lang="pt-BR" dirty="0"/>
        </a:p>
      </dgm:t>
    </dgm:pt>
    <dgm:pt modelId="{CD72FCE9-73C7-4D23-B53B-9A2504A22817}" type="parTrans" cxnId="{0FB7A978-8B67-4D55-82DF-2D32CF27B29E}">
      <dgm:prSet/>
      <dgm:spPr/>
      <dgm:t>
        <a:bodyPr/>
        <a:lstStyle/>
        <a:p>
          <a:endParaRPr lang="pt-BR"/>
        </a:p>
      </dgm:t>
    </dgm:pt>
    <dgm:pt modelId="{1866C3E7-802B-4B89-B442-8A380483F2DA}" type="sibTrans" cxnId="{0FB7A978-8B67-4D55-82DF-2D32CF27B29E}">
      <dgm:prSet/>
      <dgm:spPr/>
      <dgm:t>
        <a:bodyPr/>
        <a:lstStyle/>
        <a:p>
          <a:endParaRPr lang="pt-BR"/>
        </a:p>
      </dgm:t>
    </dgm:pt>
    <dgm:pt modelId="{6832D08B-6E8B-4242-BA3B-A8986BFBAB6C}">
      <dgm:prSet phldrT="[Texto]"/>
      <dgm:spPr/>
      <dgm:t>
        <a:bodyPr/>
        <a:lstStyle/>
        <a:p>
          <a:r>
            <a:rPr lang="pt-BR" dirty="0" smtClean="0"/>
            <a:t>Solution</a:t>
          </a:r>
          <a:endParaRPr lang="pt-BR" dirty="0"/>
        </a:p>
      </dgm:t>
    </dgm:pt>
    <dgm:pt modelId="{E77EF8C5-EB8F-4381-BFE4-37DF59DDCC43}" type="parTrans" cxnId="{72D64D47-198A-4315-A05F-ABAC3DA8A4DE}">
      <dgm:prSet/>
      <dgm:spPr/>
      <dgm:t>
        <a:bodyPr/>
        <a:lstStyle/>
        <a:p>
          <a:endParaRPr lang="pt-BR"/>
        </a:p>
      </dgm:t>
    </dgm:pt>
    <dgm:pt modelId="{83C06AE0-7787-422B-AD8D-CAD215D200A3}" type="sibTrans" cxnId="{72D64D47-198A-4315-A05F-ABAC3DA8A4DE}">
      <dgm:prSet/>
      <dgm:spPr/>
      <dgm:t>
        <a:bodyPr/>
        <a:lstStyle/>
        <a:p>
          <a:endParaRPr lang="pt-BR"/>
        </a:p>
      </dgm:t>
    </dgm:pt>
    <dgm:pt modelId="{B259C7DC-CF9F-4EC4-A870-0A652271FA9D}">
      <dgm:prSet phldrT="[Texto]"/>
      <dgm:spPr/>
      <dgm:t>
        <a:bodyPr/>
        <a:lstStyle/>
        <a:p>
          <a:r>
            <a:rPr lang="pt-BR" dirty="0" err="1" smtClean="0"/>
            <a:t>Next</a:t>
          </a:r>
          <a:r>
            <a:rPr lang="pt-BR" dirty="0" smtClean="0"/>
            <a:t> </a:t>
          </a:r>
          <a:r>
            <a:rPr lang="pt-BR" dirty="0" err="1" smtClean="0"/>
            <a:t>Steps</a:t>
          </a:r>
          <a:endParaRPr lang="pt-BR" dirty="0"/>
        </a:p>
      </dgm:t>
    </dgm:pt>
    <dgm:pt modelId="{10F46D78-42E4-4604-829E-23E5E8DA6D20}" type="parTrans" cxnId="{2BE1ED40-B185-4FC3-9DE0-5ECFA3DF47F0}">
      <dgm:prSet/>
      <dgm:spPr/>
      <dgm:t>
        <a:bodyPr/>
        <a:lstStyle/>
        <a:p>
          <a:endParaRPr lang="pt-BR"/>
        </a:p>
      </dgm:t>
    </dgm:pt>
    <dgm:pt modelId="{F895E624-7BFD-44F6-8BA4-7441CAEE70EF}" type="sibTrans" cxnId="{2BE1ED40-B185-4FC3-9DE0-5ECFA3DF47F0}">
      <dgm:prSet/>
      <dgm:spPr/>
      <dgm:t>
        <a:bodyPr/>
        <a:lstStyle/>
        <a:p>
          <a:endParaRPr lang="pt-BR"/>
        </a:p>
      </dgm:t>
    </dgm:pt>
    <dgm:pt modelId="{432CD65B-AFF1-42C2-87E3-56A46CF23A36}" type="pres">
      <dgm:prSet presAssocID="{962AE827-BA10-4371-8817-A38484648B9B}" presName="CompostProcess" presStyleCnt="0">
        <dgm:presLayoutVars>
          <dgm:dir/>
          <dgm:resizeHandles val="exact"/>
        </dgm:presLayoutVars>
      </dgm:prSet>
      <dgm:spPr/>
    </dgm:pt>
    <dgm:pt modelId="{5A30C0E9-C374-4EF6-8A76-34E39D45D9AF}" type="pres">
      <dgm:prSet presAssocID="{962AE827-BA10-4371-8817-A38484648B9B}" presName="arrow" presStyleLbl="bgShp" presStyleIdx="0" presStyleCnt="1"/>
      <dgm:spPr/>
    </dgm:pt>
    <dgm:pt modelId="{C5C8BB32-E7DA-4418-B2CC-1A5C4BD751AE}" type="pres">
      <dgm:prSet presAssocID="{962AE827-BA10-4371-8817-A38484648B9B}" presName="linearProcess" presStyleCnt="0"/>
      <dgm:spPr/>
    </dgm:pt>
    <dgm:pt modelId="{279A1962-669A-44CF-B0F1-657088B8CB07}" type="pres">
      <dgm:prSet presAssocID="{2B5795E1-BB37-4881-B18E-2A180D1AD76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F140B7-1C7B-4E4F-AAD6-EFB795FC2B64}" type="pres">
      <dgm:prSet presAssocID="{FBE559BF-0ADE-48EC-8DD7-81DDD01BEE56}" presName="sibTrans" presStyleCnt="0"/>
      <dgm:spPr/>
    </dgm:pt>
    <dgm:pt modelId="{994A2290-7B13-4EB3-8487-08758A9B11B0}" type="pres">
      <dgm:prSet presAssocID="{C326F920-3A15-4D18-A02C-3E757209DD4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F62E59-8809-429D-ADCA-283053771AF8}" type="pres">
      <dgm:prSet presAssocID="{6AE58D50-F039-4ED2-92DD-8C6B6A24512B}" presName="sibTrans" presStyleCnt="0"/>
      <dgm:spPr/>
    </dgm:pt>
    <dgm:pt modelId="{D7CC7B84-F44C-4436-B1DD-98B995EFC6A5}" type="pres">
      <dgm:prSet presAssocID="{F1B42A8E-00B5-400D-8631-F3AD5E88345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C556E3-88D0-4E1F-9BCF-4C5E393DCC0C}" type="pres">
      <dgm:prSet presAssocID="{1866C3E7-802B-4B89-B442-8A380483F2DA}" presName="sibTrans" presStyleCnt="0"/>
      <dgm:spPr/>
    </dgm:pt>
    <dgm:pt modelId="{6147A22C-2814-4B87-B8CF-FBCE11BF7B77}" type="pres">
      <dgm:prSet presAssocID="{6832D08B-6E8B-4242-BA3B-A8986BFBAB6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797C5A-3B49-49D5-9DF0-C64520C1FD39}" type="pres">
      <dgm:prSet presAssocID="{83C06AE0-7787-422B-AD8D-CAD215D200A3}" presName="sibTrans" presStyleCnt="0"/>
      <dgm:spPr/>
    </dgm:pt>
    <dgm:pt modelId="{B35F1C44-3B75-4BDD-9A16-18B3EB82A298}" type="pres">
      <dgm:prSet presAssocID="{B259C7DC-CF9F-4EC4-A870-0A652271FA9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22ADE1-A38D-4352-B5C8-7B31EF01C9F9}" type="presOf" srcId="{962AE827-BA10-4371-8817-A38484648B9B}" destId="{432CD65B-AFF1-42C2-87E3-56A46CF23A36}" srcOrd="0" destOrd="0" presId="urn:microsoft.com/office/officeart/2005/8/layout/hProcess9"/>
    <dgm:cxn modelId="{B5C85E5C-BF9F-4A62-AADC-BFAE588B2B12}" srcId="{962AE827-BA10-4371-8817-A38484648B9B}" destId="{2B5795E1-BB37-4881-B18E-2A180D1AD76E}" srcOrd="0" destOrd="0" parTransId="{9B0CF3E2-1570-4345-BEED-053193E8DE79}" sibTransId="{FBE559BF-0ADE-48EC-8DD7-81DDD01BEE56}"/>
    <dgm:cxn modelId="{62488A71-3B81-4878-9081-FFE29D42CD63}" type="presOf" srcId="{6832D08B-6E8B-4242-BA3B-A8986BFBAB6C}" destId="{6147A22C-2814-4B87-B8CF-FBCE11BF7B77}" srcOrd="0" destOrd="0" presId="urn:microsoft.com/office/officeart/2005/8/layout/hProcess9"/>
    <dgm:cxn modelId="{2BE1ED40-B185-4FC3-9DE0-5ECFA3DF47F0}" srcId="{962AE827-BA10-4371-8817-A38484648B9B}" destId="{B259C7DC-CF9F-4EC4-A870-0A652271FA9D}" srcOrd="4" destOrd="0" parTransId="{10F46D78-42E4-4604-829E-23E5E8DA6D20}" sibTransId="{F895E624-7BFD-44F6-8BA4-7441CAEE70EF}"/>
    <dgm:cxn modelId="{0551297A-21C0-401B-AA94-F3396D9AD890}" type="presOf" srcId="{B259C7DC-CF9F-4EC4-A870-0A652271FA9D}" destId="{B35F1C44-3B75-4BDD-9A16-18B3EB82A298}" srcOrd="0" destOrd="0" presId="urn:microsoft.com/office/officeart/2005/8/layout/hProcess9"/>
    <dgm:cxn modelId="{184A4870-1285-4E68-A16B-2336686C4C9D}" type="presOf" srcId="{C326F920-3A15-4D18-A02C-3E757209DD4B}" destId="{994A2290-7B13-4EB3-8487-08758A9B11B0}" srcOrd="0" destOrd="0" presId="urn:microsoft.com/office/officeart/2005/8/layout/hProcess9"/>
    <dgm:cxn modelId="{077DA769-361C-42A9-89D8-31FD74205925}" srcId="{962AE827-BA10-4371-8817-A38484648B9B}" destId="{C326F920-3A15-4D18-A02C-3E757209DD4B}" srcOrd="1" destOrd="0" parTransId="{418CB8B0-0BBF-47A3-B225-54D98D8A8395}" sibTransId="{6AE58D50-F039-4ED2-92DD-8C6B6A24512B}"/>
    <dgm:cxn modelId="{0FB7A978-8B67-4D55-82DF-2D32CF27B29E}" srcId="{962AE827-BA10-4371-8817-A38484648B9B}" destId="{F1B42A8E-00B5-400D-8631-F3AD5E88345E}" srcOrd="2" destOrd="0" parTransId="{CD72FCE9-73C7-4D23-B53B-9A2504A22817}" sibTransId="{1866C3E7-802B-4B89-B442-8A380483F2DA}"/>
    <dgm:cxn modelId="{72D64D47-198A-4315-A05F-ABAC3DA8A4DE}" srcId="{962AE827-BA10-4371-8817-A38484648B9B}" destId="{6832D08B-6E8B-4242-BA3B-A8986BFBAB6C}" srcOrd="3" destOrd="0" parTransId="{E77EF8C5-EB8F-4381-BFE4-37DF59DDCC43}" sibTransId="{83C06AE0-7787-422B-AD8D-CAD215D200A3}"/>
    <dgm:cxn modelId="{F5BD3B39-6155-4D43-A421-DAEC10ECB149}" type="presOf" srcId="{F1B42A8E-00B5-400D-8631-F3AD5E88345E}" destId="{D7CC7B84-F44C-4436-B1DD-98B995EFC6A5}" srcOrd="0" destOrd="0" presId="urn:microsoft.com/office/officeart/2005/8/layout/hProcess9"/>
    <dgm:cxn modelId="{E95A1972-7FDB-4284-AF0F-2314352B16BF}" type="presOf" srcId="{2B5795E1-BB37-4881-B18E-2A180D1AD76E}" destId="{279A1962-669A-44CF-B0F1-657088B8CB07}" srcOrd="0" destOrd="0" presId="urn:microsoft.com/office/officeart/2005/8/layout/hProcess9"/>
    <dgm:cxn modelId="{9AEF6557-00C6-4E13-AA00-99D2AF5D72D4}" type="presParOf" srcId="{432CD65B-AFF1-42C2-87E3-56A46CF23A36}" destId="{5A30C0E9-C374-4EF6-8A76-34E39D45D9AF}" srcOrd="0" destOrd="0" presId="urn:microsoft.com/office/officeart/2005/8/layout/hProcess9"/>
    <dgm:cxn modelId="{06B8FFD2-A3A9-4DE9-AB6A-7DF226F39791}" type="presParOf" srcId="{432CD65B-AFF1-42C2-87E3-56A46CF23A36}" destId="{C5C8BB32-E7DA-4418-B2CC-1A5C4BD751AE}" srcOrd="1" destOrd="0" presId="urn:microsoft.com/office/officeart/2005/8/layout/hProcess9"/>
    <dgm:cxn modelId="{EA63E903-5056-4B0A-9C81-B36625E5388C}" type="presParOf" srcId="{C5C8BB32-E7DA-4418-B2CC-1A5C4BD751AE}" destId="{279A1962-669A-44CF-B0F1-657088B8CB07}" srcOrd="0" destOrd="0" presId="urn:microsoft.com/office/officeart/2005/8/layout/hProcess9"/>
    <dgm:cxn modelId="{9FFDAC9E-467D-43E7-A8A8-A05486E87288}" type="presParOf" srcId="{C5C8BB32-E7DA-4418-B2CC-1A5C4BD751AE}" destId="{6AF140B7-1C7B-4E4F-AAD6-EFB795FC2B64}" srcOrd="1" destOrd="0" presId="urn:microsoft.com/office/officeart/2005/8/layout/hProcess9"/>
    <dgm:cxn modelId="{0264778E-B590-47A7-850D-DE4008CB9328}" type="presParOf" srcId="{C5C8BB32-E7DA-4418-B2CC-1A5C4BD751AE}" destId="{994A2290-7B13-4EB3-8487-08758A9B11B0}" srcOrd="2" destOrd="0" presId="urn:microsoft.com/office/officeart/2005/8/layout/hProcess9"/>
    <dgm:cxn modelId="{394EF82D-01FE-4231-BDC8-CD12299D03CC}" type="presParOf" srcId="{C5C8BB32-E7DA-4418-B2CC-1A5C4BD751AE}" destId="{4DF62E59-8809-429D-ADCA-283053771AF8}" srcOrd="3" destOrd="0" presId="urn:microsoft.com/office/officeart/2005/8/layout/hProcess9"/>
    <dgm:cxn modelId="{6F560258-1107-4CF3-B2D2-EB8BD8D8E435}" type="presParOf" srcId="{C5C8BB32-E7DA-4418-B2CC-1A5C4BD751AE}" destId="{D7CC7B84-F44C-4436-B1DD-98B995EFC6A5}" srcOrd="4" destOrd="0" presId="urn:microsoft.com/office/officeart/2005/8/layout/hProcess9"/>
    <dgm:cxn modelId="{A37262F8-DFE5-4D3D-B0AE-9E78E92B3CC5}" type="presParOf" srcId="{C5C8BB32-E7DA-4418-B2CC-1A5C4BD751AE}" destId="{87C556E3-88D0-4E1F-9BCF-4C5E393DCC0C}" srcOrd="5" destOrd="0" presId="urn:microsoft.com/office/officeart/2005/8/layout/hProcess9"/>
    <dgm:cxn modelId="{96BBDAD2-F2F9-406D-AB10-D767FF90D323}" type="presParOf" srcId="{C5C8BB32-E7DA-4418-B2CC-1A5C4BD751AE}" destId="{6147A22C-2814-4B87-B8CF-FBCE11BF7B77}" srcOrd="6" destOrd="0" presId="urn:microsoft.com/office/officeart/2005/8/layout/hProcess9"/>
    <dgm:cxn modelId="{7D89B27D-AC55-4DFC-8641-B7DCC9BE49EA}" type="presParOf" srcId="{C5C8BB32-E7DA-4418-B2CC-1A5C4BD751AE}" destId="{97797C5A-3B49-49D5-9DF0-C64520C1FD39}" srcOrd="7" destOrd="0" presId="urn:microsoft.com/office/officeart/2005/8/layout/hProcess9"/>
    <dgm:cxn modelId="{04C7F223-816A-4CF2-B766-D060D9B06B50}" type="presParOf" srcId="{C5C8BB32-E7DA-4418-B2CC-1A5C4BD751AE}" destId="{B35F1C44-3B75-4BDD-9A16-18B3EB82A298}" srcOrd="8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0778FC7-3F97-43E8-BEEF-CA0625FEDD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60413"/>
            <a:ext cx="5489575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813300"/>
            <a:ext cx="559752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070E108-5764-487C-ABDF-99A880CC47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CB8E7-BE01-46DC-8AF7-EA083CE3B9A7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smtClean="0">
                <a:latin typeface="Arial" pitchFamily="34" charset="0"/>
                <a:cs typeface="Arial" pitchFamily="34" charset="0"/>
              </a:rPr>
              <a:t>O trabalho se encontra em fase inicial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computing (CC) has been widely recognized as the next generation’s computing infrastructure.</a:t>
            </a:r>
          </a:p>
          <a:p>
            <a:endParaRPr lang="en-US" dirty="0" smtClean="0"/>
          </a:p>
          <a:p>
            <a:r>
              <a:rPr lang="en-US" dirty="0" smtClean="0"/>
              <a:t>CC offers some advantages by allowing users to use </a:t>
            </a:r>
          </a:p>
          <a:p>
            <a:r>
              <a:rPr lang="en-US" b="1" dirty="0" smtClean="0"/>
              <a:t>infrastructure</a:t>
            </a:r>
            <a:r>
              <a:rPr lang="en-US" dirty="0" smtClean="0"/>
              <a:t> (e.g., servers, networks, and storages),</a:t>
            </a:r>
          </a:p>
          <a:p>
            <a:r>
              <a:rPr lang="en-US" b="1" dirty="0" smtClean="0"/>
              <a:t>platforms</a:t>
            </a:r>
            <a:r>
              <a:rPr lang="en-US" dirty="0" smtClean="0"/>
              <a:t> (e.g., middleware services and operating systems), and </a:t>
            </a:r>
          </a:p>
          <a:p>
            <a:r>
              <a:rPr lang="en-US" b="1" dirty="0" err="1" smtClean="0"/>
              <a:t>softwares</a:t>
            </a:r>
            <a:r>
              <a:rPr lang="en-US" dirty="0" smtClean="0"/>
              <a:t> (e.g., application programs)</a:t>
            </a:r>
          </a:p>
          <a:p>
            <a:r>
              <a:rPr lang="en-US" dirty="0" smtClean="0"/>
              <a:t>provided by cloud providers (e.g., Google, Amazon, and </a:t>
            </a:r>
            <a:r>
              <a:rPr lang="en-US" dirty="0" err="1" smtClean="0"/>
              <a:t>Salesforce</a:t>
            </a:r>
            <a:r>
              <a:rPr lang="en-US" dirty="0" smtClean="0"/>
              <a:t>) at low cost. In addition, CC enables</a:t>
            </a:r>
          </a:p>
          <a:p>
            <a:r>
              <a:rPr lang="en-US" dirty="0" smtClean="0"/>
              <a:t>users to </a:t>
            </a:r>
            <a:r>
              <a:rPr lang="en-US" b="1" dirty="0" smtClean="0"/>
              <a:t>elastically </a:t>
            </a:r>
            <a:r>
              <a:rPr lang="en-US" dirty="0" smtClean="0"/>
              <a:t>utilize resources in an </a:t>
            </a:r>
            <a:r>
              <a:rPr lang="en-US" b="1" dirty="0" smtClean="0"/>
              <a:t>on-demand fashion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As a result, mobile applications can be rapidly provisioned and released with the minimal management efforts or service provider’s interactions.</a:t>
            </a:r>
          </a:p>
          <a:p>
            <a:r>
              <a:rPr lang="en-US" dirty="0" smtClean="0"/>
              <a:t>With the explosion of mobile applications and the support of CC for a variety of services for mobile</a:t>
            </a:r>
          </a:p>
          <a:p>
            <a:r>
              <a:rPr lang="en-US" dirty="0" smtClean="0"/>
              <a:t>users, mobile cloud computing (MCC) is introduced as an integration of cloud computing into the mobile</a:t>
            </a:r>
          </a:p>
          <a:p>
            <a:r>
              <a:rPr lang="en-US" dirty="0" smtClean="0"/>
              <a:t>environment. Mobile cloud computing brings new types of services and facilities for mobile users to take</a:t>
            </a:r>
          </a:p>
          <a:p>
            <a:r>
              <a:rPr lang="en-US" dirty="0" smtClean="0"/>
              <a:t>full advantages of cloud computing.</a:t>
            </a:r>
          </a:p>
          <a:p>
            <a:endParaRPr lang="pt-BR" dirty="0" smtClean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7D3-58CF-461E-BE81-9EAF14677B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550663" indent="-550663">
              <a:buFont typeface="+mj-lt"/>
              <a:buAutoNum type="arabicPeriod"/>
            </a:pPr>
            <a:r>
              <a:rPr lang="en-US" dirty="0" smtClean="0"/>
              <a:t>Extending Battery Lifetime</a:t>
            </a:r>
          </a:p>
          <a:p>
            <a:pPr marL="550663" indent="-550663">
              <a:buFont typeface="+mj-lt"/>
              <a:buAutoNum type="arabicPeriod"/>
            </a:pPr>
            <a:r>
              <a:rPr lang="en-US" dirty="0" smtClean="0"/>
              <a:t>Improving data storage capacity and processing power</a:t>
            </a:r>
          </a:p>
          <a:p>
            <a:pPr marL="550663" indent="-550663">
              <a:buFont typeface="+mj-lt"/>
              <a:buAutoNum type="arabicPeriod"/>
            </a:pPr>
            <a:r>
              <a:rPr lang="en-US" dirty="0" smtClean="0"/>
              <a:t>Improving reliability</a:t>
            </a:r>
          </a:p>
          <a:p>
            <a:pPr defTabSz="9789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defTabSz="9789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defTabSz="9789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defTabSz="9789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defTabSz="9789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Extending Battery Lifetime</a:t>
            </a:r>
          </a:p>
          <a:p>
            <a:r>
              <a:rPr lang="en-US" dirty="0" smtClean="0"/>
              <a:t>Battery is one of the main concerns for mobile devices. Several solutions</a:t>
            </a:r>
          </a:p>
          <a:p>
            <a:r>
              <a:rPr lang="en-US" dirty="0" smtClean="0"/>
              <a:t>have been proposed to enhance the CPU performance [14], [15] and to manage the disk and screen in</a:t>
            </a:r>
          </a:p>
          <a:p>
            <a:r>
              <a:rPr lang="en-US" dirty="0" smtClean="0"/>
              <a:t>an intelligent manner [16], [17] to reduce power consumption. However, these solutions require changes</a:t>
            </a:r>
          </a:p>
          <a:p>
            <a:r>
              <a:rPr lang="en-US" dirty="0" smtClean="0"/>
              <a:t>in the structure of mobile devices, or they require a new hardware that results in an increase of cost</a:t>
            </a:r>
          </a:p>
          <a:p>
            <a:r>
              <a:rPr lang="en-US" dirty="0" smtClean="0"/>
              <a:t>and may not be feasible for all mobile devices. Computation offloading technique is proposed with the</a:t>
            </a:r>
          </a:p>
          <a:p>
            <a:r>
              <a:rPr lang="en-US" dirty="0" smtClean="0"/>
              <a:t>objective to migrate the large computations and complex processing from resource-limited devices (i.e.,</a:t>
            </a:r>
          </a:p>
          <a:p>
            <a:r>
              <a:rPr lang="en-US" dirty="0" smtClean="0"/>
              <a:t>mobile devices) to resourceful machines (i.e., servers in clouds). This avoids taking a long application</a:t>
            </a:r>
          </a:p>
          <a:p>
            <a:r>
              <a:rPr lang="en-US" dirty="0" smtClean="0"/>
              <a:t>execution time on mobile devices which results in large amount of power consumption</a:t>
            </a:r>
          </a:p>
          <a:p>
            <a:endParaRPr lang="pt-BR" dirty="0" smtClean="0"/>
          </a:p>
          <a:p>
            <a:r>
              <a:rPr lang="en-US" b="1" dirty="0" smtClean="0"/>
              <a:t>Improving data storage capacity and processing power: </a:t>
            </a:r>
            <a:endParaRPr lang="pt-BR" b="1" dirty="0" smtClean="0"/>
          </a:p>
          <a:p>
            <a:r>
              <a:rPr lang="en-US" dirty="0" smtClean="0"/>
              <a:t>Storage capacity is also a constraint for</a:t>
            </a:r>
          </a:p>
          <a:p>
            <a:r>
              <a:rPr lang="en-US" dirty="0" smtClean="0"/>
              <a:t>mobile devices. MCC is developed to enable mobile users to store/access the large data on the cloud</a:t>
            </a:r>
          </a:p>
          <a:p>
            <a:r>
              <a:rPr lang="en-US" dirty="0" smtClean="0"/>
              <a:t>through wireless networks. First example is the Amazon Simple Storage Service (Amazon S3) [22] which</a:t>
            </a:r>
          </a:p>
          <a:p>
            <a:r>
              <a:rPr lang="en-US" dirty="0" smtClean="0"/>
              <a:t>supports file storage service. Another example is Image Exchange which utilizes the large storage space</a:t>
            </a:r>
          </a:p>
          <a:p>
            <a:r>
              <a:rPr lang="en-US" dirty="0" smtClean="0"/>
              <a:t>in clouds for mobile users [31]. This mobile photo sharing service enables mobile users to upload images</a:t>
            </a:r>
          </a:p>
          <a:p>
            <a:r>
              <a:rPr lang="en-US" dirty="0" smtClean="0"/>
              <a:t>to the clouds immediately after capturing. Users may access all images from any devices. With cloud, the</a:t>
            </a:r>
          </a:p>
          <a:p>
            <a:r>
              <a:rPr lang="en-US" dirty="0" smtClean="0"/>
              <a:t>users can save considerable amount of energy and storage space on their mobile devices since all images</a:t>
            </a:r>
          </a:p>
          <a:p>
            <a:r>
              <a:rPr lang="en-US" dirty="0" smtClean="0"/>
              <a:t>are sent and processed on the clouds. </a:t>
            </a:r>
            <a:r>
              <a:rPr lang="en-US" dirty="0" err="1" smtClean="0"/>
              <a:t>Flickr</a:t>
            </a:r>
            <a:r>
              <a:rPr lang="en-US" dirty="0" smtClean="0"/>
              <a:t> [23] and </a:t>
            </a:r>
            <a:r>
              <a:rPr lang="en-US" dirty="0" err="1" smtClean="0"/>
              <a:t>ShoZu</a:t>
            </a:r>
            <a:r>
              <a:rPr lang="en-US" dirty="0" smtClean="0"/>
              <a:t> [24] are also the successful mobile photo</a:t>
            </a:r>
          </a:p>
          <a:p>
            <a:r>
              <a:rPr lang="en-US" dirty="0" smtClean="0"/>
              <a:t>sharing applications based on MCC. </a:t>
            </a:r>
            <a:r>
              <a:rPr lang="en-US" dirty="0" err="1" smtClean="0"/>
              <a:t>Facebook</a:t>
            </a:r>
            <a:r>
              <a:rPr lang="en-US" dirty="0" smtClean="0"/>
              <a:t> [25] is the most successful social network application</a:t>
            </a:r>
          </a:p>
          <a:p>
            <a:r>
              <a:rPr lang="en-US" dirty="0" smtClean="0"/>
              <a:t>today, and it is also a typical example of using cloud in sharing images.</a:t>
            </a:r>
          </a:p>
          <a:p>
            <a:endParaRPr lang="pt-BR" dirty="0" smtClean="0"/>
          </a:p>
          <a:p>
            <a:r>
              <a:rPr lang="en-US" dirty="0" smtClean="0"/>
              <a:t>Cloud computing can efficiently</a:t>
            </a:r>
          </a:p>
          <a:p>
            <a:r>
              <a:rPr lang="en-US" dirty="0" smtClean="0"/>
              <a:t>support various tasks for data warehousing, managing and synchronizing multiple documents online. For</a:t>
            </a:r>
          </a:p>
          <a:p>
            <a:r>
              <a:rPr lang="en-US" dirty="0" smtClean="0"/>
              <a:t>example, clouds can be used for </a:t>
            </a:r>
            <a:r>
              <a:rPr lang="en-US" dirty="0" err="1" smtClean="0"/>
              <a:t>transcoding</a:t>
            </a:r>
            <a:r>
              <a:rPr lang="en-US" dirty="0" smtClean="0"/>
              <a:t> [26], playing chess [21], [27], or broadcasting multimedia</a:t>
            </a:r>
          </a:p>
          <a:p>
            <a:r>
              <a:rPr lang="en-US" dirty="0" smtClean="0"/>
              <a:t>services [28] to mobile devices. In these cases, all the complex calculations for </a:t>
            </a:r>
            <a:r>
              <a:rPr lang="en-US" dirty="0" err="1" smtClean="0"/>
              <a:t>transcoding</a:t>
            </a:r>
            <a:r>
              <a:rPr lang="en-US" dirty="0" smtClean="0"/>
              <a:t> or offering an</a:t>
            </a:r>
          </a:p>
          <a:p>
            <a:r>
              <a:rPr lang="en-US" dirty="0" smtClean="0"/>
              <a:t>optimal chess move that take a long time when perform on mobile devices will be processed quickly on</a:t>
            </a:r>
          </a:p>
          <a:p>
            <a:r>
              <a:rPr lang="en-US" dirty="0" smtClean="0"/>
              <a:t>the cloud. Mobile applications also are not constrained by storage capacity on the devices because their</a:t>
            </a:r>
          </a:p>
          <a:p>
            <a:r>
              <a:rPr lang="en-US" dirty="0" smtClean="0"/>
              <a:t>data now is stored on the cloud</a:t>
            </a:r>
            <a:endParaRPr lang="pt-BR" dirty="0" smtClean="0"/>
          </a:p>
          <a:p>
            <a:endParaRPr lang="pt-BR" dirty="0" smtClean="0"/>
          </a:p>
          <a:p>
            <a:pPr defTabSz="9789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Improving reliability</a:t>
            </a:r>
          </a:p>
          <a:p>
            <a:endParaRPr lang="pt-BR" dirty="0" smtClean="0"/>
          </a:p>
          <a:p>
            <a:r>
              <a:rPr lang="en-US" dirty="0" smtClean="0"/>
              <a:t>Storing data or running applications on clouds is an effective way to improve</a:t>
            </a:r>
          </a:p>
          <a:p>
            <a:r>
              <a:rPr lang="en-US" dirty="0" smtClean="0"/>
              <a:t>the reliability since the data and application are stored and backed up on a number of computers. This</a:t>
            </a:r>
          </a:p>
          <a:p>
            <a:r>
              <a:rPr lang="en-US" dirty="0" smtClean="0"/>
              <a:t>reduces the chance of data and application lost on the mobile devices. </a:t>
            </a:r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7D3-58CF-461E-BE81-9EAF14677B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Mobile Commerce</a:t>
            </a:r>
          </a:p>
          <a:p>
            <a:r>
              <a:rPr lang="en-US" dirty="0" smtClean="0"/>
              <a:t>Mobile Learning</a:t>
            </a:r>
          </a:p>
          <a:p>
            <a:r>
              <a:rPr lang="en-US" dirty="0" smtClean="0"/>
              <a:t>Mobile Healthcare</a:t>
            </a:r>
          </a:p>
          <a:p>
            <a:r>
              <a:rPr lang="en-US" dirty="0" smtClean="0"/>
              <a:t>Mobile Gaming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A. Mobile Commerce</a:t>
            </a:r>
          </a:p>
          <a:p>
            <a:r>
              <a:rPr lang="en-US" dirty="0" smtClean="0"/>
              <a:t>Mobile commerce (m-commerce) is a business model for commerce using mobile devices. The m-</a:t>
            </a:r>
          </a:p>
          <a:p>
            <a:r>
              <a:rPr lang="en-US" dirty="0" smtClean="0"/>
              <a:t>commerce applications generally fulfill some tasks that require mobility (e.g., mobile transactions and</a:t>
            </a:r>
          </a:p>
          <a:p>
            <a:r>
              <a:rPr lang="en-US" dirty="0" smtClean="0"/>
              <a:t>payments, mobile messaging, and mobile ticketing). The m-commerce applications can be classified into</a:t>
            </a:r>
          </a:p>
          <a:p>
            <a:r>
              <a:rPr lang="en-US" dirty="0" smtClean="0"/>
              <a:t>a few classes including finance, advertising and shopping (Table II).</a:t>
            </a:r>
          </a:p>
          <a:p>
            <a:endParaRPr lang="pt-BR" dirty="0" smtClean="0"/>
          </a:p>
          <a:p>
            <a:r>
              <a:rPr lang="en-US" dirty="0" smtClean="0"/>
              <a:t>B. Mobile Learning</a:t>
            </a:r>
          </a:p>
          <a:p>
            <a:r>
              <a:rPr lang="en-US" dirty="0" smtClean="0"/>
              <a:t>Mobile learning (m-learning) is designed based on electronic learning (e-learning) and mobility. How-</a:t>
            </a:r>
          </a:p>
          <a:p>
            <a:r>
              <a:rPr lang="en-US" dirty="0" smtClean="0"/>
              <a:t>ever, traditional m-learning applications have limitations in terms of high cost of devices and network,</a:t>
            </a:r>
          </a:p>
          <a:p>
            <a:r>
              <a:rPr lang="en-US" dirty="0" smtClean="0"/>
              <a:t>low network transmission rate, and limited educational resources [35], [36], [37]. Cloud-based m-learning</a:t>
            </a:r>
          </a:p>
          <a:p>
            <a:r>
              <a:rPr lang="en-US" dirty="0" smtClean="0"/>
              <a:t>applications are introduced to solve these limitations. For example, utilizing a cloud with the large storage</a:t>
            </a:r>
          </a:p>
          <a:p>
            <a:r>
              <a:rPr lang="en-US" dirty="0" smtClean="0"/>
              <a:t>capacity and powerful processing ability, the applications provide learners with much richer services in</a:t>
            </a:r>
          </a:p>
          <a:p>
            <a:r>
              <a:rPr lang="en-US" dirty="0" smtClean="0"/>
              <a:t>terms of data (information) size, faster processing speed, and longer battery life.</a:t>
            </a:r>
          </a:p>
          <a:p>
            <a:endParaRPr lang="pt-BR" dirty="0" smtClean="0"/>
          </a:p>
          <a:p>
            <a:r>
              <a:rPr lang="en-US" dirty="0" smtClean="0"/>
              <a:t>C. Mobile Healthcare</a:t>
            </a:r>
          </a:p>
          <a:p>
            <a:r>
              <a:rPr lang="en-US" dirty="0" smtClean="0"/>
              <a:t>The purpose of applying MCC in medical applications is to minimize the limitations of traditional</a:t>
            </a:r>
          </a:p>
          <a:p>
            <a:r>
              <a:rPr lang="en-US" dirty="0" smtClean="0"/>
              <a:t>medical treatment (e.g., small physical storage, security and privacy, and medical errors [42], [43]). Mobile</a:t>
            </a:r>
          </a:p>
          <a:p>
            <a:r>
              <a:rPr lang="en-US" dirty="0" smtClean="0"/>
              <a:t>healthcare (m-healthcare) provides mobile users with convenient helps to access resources (e.g., patient</a:t>
            </a:r>
          </a:p>
          <a:p>
            <a:r>
              <a:rPr lang="en-US" dirty="0" smtClean="0"/>
              <a:t>health records) easily and quickly. Besides, m-healthcare offers hospitals and healthcare organizations a</a:t>
            </a:r>
          </a:p>
          <a:p>
            <a:r>
              <a:rPr lang="en-US" dirty="0" smtClean="0"/>
              <a:t>variety of on-demand services on clouds rather than owning standalone applications on local servers.</a:t>
            </a:r>
          </a:p>
          <a:p>
            <a:endParaRPr lang="pt-BR" dirty="0" smtClean="0"/>
          </a:p>
          <a:p>
            <a:r>
              <a:rPr lang="en-US" dirty="0" smtClean="0"/>
              <a:t>D. Mobile Gaming</a:t>
            </a:r>
          </a:p>
          <a:p>
            <a:r>
              <a:rPr lang="en-US" dirty="0" smtClean="0"/>
              <a:t>Mobile game (m-game) is a potential market generating revenues for service providers. M-game can</a:t>
            </a:r>
          </a:p>
          <a:p>
            <a:r>
              <a:rPr lang="en-US" dirty="0" smtClean="0"/>
              <a:t>completely offload game engine requiring large computing resource (e.g., graphic rendering) to the server</a:t>
            </a:r>
          </a:p>
          <a:p>
            <a:r>
              <a:rPr lang="en-US" dirty="0" smtClean="0"/>
              <a:t>in the cloud, and gamers only interact with the screen interface on their devices.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7D3-58CF-461E-BE81-9EAF14677B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dispositivo móvel não tem a capacidade</a:t>
            </a:r>
            <a:r>
              <a:rPr lang="pt-BR" baseline="0" dirty="0" smtClean="0">
                <a:latin typeface="Arial" pitchFamily="34" charset="0"/>
                <a:cs typeface="Arial" pitchFamily="34" charset="0"/>
              </a:rPr>
              <a:t> de alto processamento e vai continuar assim por muito tempo pois </a:t>
            </a:r>
          </a:p>
          <a:p>
            <a:r>
              <a:rPr lang="pt-BR" i="1" baseline="0" dirty="0" smtClean="0">
                <a:latin typeface="Arial" pitchFamily="34" charset="0"/>
                <a:cs typeface="Arial" pitchFamily="34" charset="0"/>
              </a:rPr>
              <a:t>As pessoas sempre querem dispositivos mais finos e que consuma menos bateria, então não se pode por exemplo </a:t>
            </a:r>
          </a:p>
          <a:p>
            <a:r>
              <a:rPr lang="pt-BR" i="1" baseline="0" dirty="0" smtClean="0">
                <a:latin typeface="Arial" pitchFamily="34" charset="0"/>
                <a:cs typeface="Arial" pitchFamily="34" charset="0"/>
              </a:rPr>
              <a:t>Simplesmente dobrar a capacidade do processador, pois com isso aumenta-se em 8 vezes o consumo de energia, logo podendo-se investir </a:t>
            </a:r>
            <a:r>
              <a:rPr lang="pt-BR" i="1" baseline="0" dirty="0" err="1" smtClean="0">
                <a:latin typeface="Arial" pitchFamily="34" charset="0"/>
                <a:cs typeface="Arial" pitchFamily="34" charset="0"/>
              </a:rPr>
              <a:t>offloading</a:t>
            </a:r>
            <a:r>
              <a:rPr lang="pt-BR" i="1" baseline="0" dirty="0" smtClean="0">
                <a:latin typeface="Arial" pitchFamily="34" charset="0"/>
                <a:cs typeface="Arial" pitchFamily="34" charset="0"/>
              </a:rPr>
              <a:t> .</a:t>
            </a:r>
            <a:endParaRPr lang="pt-BR" i="1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Primeir</a:t>
            </a:r>
            <a:r>
              <a:rPr lang="pt-BR" baseline="0" dirty="0" smtClean="0">
                <a:latin typeface="Arial" pitchFamily="34" charset="0"/>
                <a:cs typeface="Arial" pitchFamily="34" charset="0"/>
              </a:rPr>
              <a:t>o é por conta de questões de segurança. Lá fora há o combate ao terrorismo aqui tem por exemplo o vandalismo onde o reconhecimento de </a:t>
            </a:r>
            <a:r>
              <a:rPr lang="pt-BR" baseline="0" dirty="0" err="1" smtClean="0">
                <a:latin typeface="Arial" pitchFamily="34" charset="0"/>
                <a:cs typeface="Arial" pitchFamily="34" charset="0"/>
              </a:rPr>
              <a:t>delinquentes</a:t>
            </a:r>
            <a:r>
              <a:rPr lang="pt-BR" baseline="0" dirty="0" smtClean="0">
                <a:latin typeface="Arial" pitchFamily="34" charset="0"/>
                <a:cs typeface="Arial" pitchFamily="34" charset="0"/>
              </a:rPr>
              <a:t> pode ajudar o combate ao crime.</a:t>
            </a:r>
          </a:p>
          <a:p>
            <a:r>
              <a:rPr lang="pt-BR" baseline="0" dirty="0" smtClean="0">
                <a:latin typeface="Arial" pitchFamily="34" charset="0"/>
                <a:cs typeface="Arial" pitchFamily="34" charset="0"/>
              </a:rPr>
              <a:t>Segundo 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7910A-B18A-4AD8-BD9B-434E08ECC79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tângulo 11"/>
          <p:cNvSpPr>
            <a:spLocks noChangeArrowheads="1"/>
          </p:cNvSpPr>
          <p:nvPr userDrawn="1"/>
        </p:nvSpPr>
        <p:spPr bwMode="auto">
          <a:xfrm>
            <a:off x="0" y="785813"/>
            <a:ext cx="9906000" cy="71437"/>
          </a:xfrm>
          <a:prstGeom prst="rect">
            <a:avLst/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" name="Retângulo de cantos arredondados 12"/>
          <p:cNvSpPr>
            <a:spLocks noChangeArrowheads="1"/>
          </p:cNvSpPr>
          <p:nvPr userDrawn="1"/>
        </p:nvSpPr>
        <p:spPr bwMode="auto">
          <a:xfrm>
            <a:off x="381000" y="1285875"/>
            <a:ext cx="91440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2" y="3857628"/>
            <a:ext cx="6096008" cy="142876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595282" y="1500174"/>
            <a:ext cx="8501122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F4C4D-FA85-454D-AE53-5E1B62C6CF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8113" y="-26988"/>
            <a:ext cx="2420937" cy="6153151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7110413" cy="615315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2ED0-F93D-49B8-AE1C-9FF015D99C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7C2A-2BC6-4D4B-A924-4726E3EE35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3775-DB5E-44D1-9C81-8DEA53D83A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0AE6-B3F0-41A7-8D0B-CB8005CB3E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0161-50F1-4B23-B7CE-82E72C6AB7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39A7E-4339-45DC-BD46-70822300DE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E130-BEB1-4623-BDAE-E6319E3C4E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40CE-FF2E-4043-8F45-1CA8F4AE62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A1F7-F26D-4BB8-A9D3-B6AAD5A95C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90F0-9B61-457F-A729-2164B41A55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685B-CA20-4AB7-8ADB-DE47788427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D043615-2FDC-44AE-830D-A15961348A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tângulo 16"/>
          <p:cNvSpPr>
            <a:spLocks noChangeArrowheads="1"/>
          </p:cNvSpPr>
          <p:nvPr userDrawn="1"/>
        </p:nvSpPr>
        <p:spPr bwMode="auto">
          <a:xfrm>
            <a:off x="0" y="785813"/>
            <a:ext cx="9906000" cy="71437"/>
          </a:xfrm>
          <a:prstGeom prst="rect">
            <a:avLst/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1035" name="Picture 1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09795" y="159655"/>
            <a:ext cx="1365588" cy="49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AutoShape 13" descr="data:image/jpeg;base64,/9j/4AAQSkZJRgABAQAAAQABAAD/2wCEAAkGBhIQEBQQEBQVFRUWGBkWFhcYFx8cHhsgHBgWHyAYHRoYHiYfHxkkGRUZIC8iJCc1LSwsHB80NTA2NSYrLSkBCQoKDgwOGg8PGikiHyU0LzUpNSwsLCwpLC4tLCksKSwsLDQtKiwtLDUsKiwpLC0sKSw1LDUpNSw1LCwsNSkpKf/AABEIAGUA2AMBIgACEQEDEQH/xAAcAAEAAwEBAQEBAAAAAAAAAAAABAUGBwIDAQj/xAA+EAABAwIEAwUGBAQEBwAAAAABAAIDBBEFEiExBhNBIlFhcYEHFDKRktEVUlOhFiPB8UKx4vAkM0NUYpPh/8QAGgEBAQEBAQEBAAAAAAAAAAAAAAECAwQFBv/EACcRAAICAgEDAwQDAAAAAAAAAAABAhEDIRIEMUFRYZETMqHwcdHh/9oADAMBAAIRAxEAPwDuKIiAIiIAiIgCIiAIiIAiIgCIiAIiIAiIgCIiAIiIAiIgCIiAIiIAiIgCIiAIirca4ip6OMyVEgaB03cb7WaNShUm3SLJFy3Efbe0G1PTlw75HZb+jb2VxwF7R34jM+CSEMLW5w5jri1wLHNY31H7rPJHaXT5Ix5NaN0iItHAIiIAiIgCIiAIiIAiIgCIiAIiIAiIgCIiAIiIAiIgObe0/wBoElM73OlOWSwMknVoI0a2/wDiI1v0XIZpXPcXvJc47ucbk+p1XYfaN7OZKyYVNLlzkWkDjYG2xHjbT5LDVHszrImGSXlsaO9xv02Ftd1xkm2fX6bJhhBbp+TKLofs7xD3GF8ojzSzEWLjYBrdvHUkn5KpoeGI2EOeeYe61m/Lr6q5VjGtnLqepU1wiaI8d1N72jt3ZT/ne/8Adb+F5LQSLEgEju02XNOGsINRO0EHI3tPPl/h8yf6rfYrj1NSNBqJWRg7ZjqfIbnZdD59XpFgiqMD4rpK0uFNK15bq4C4IHfY9FbqkaadMIi8ySBoJcQANyTYIQ9IvnBUNkbmY4OHeDcfML6IAiIgCIiAIiIAiIgCIiAIiIAiIgCIiAKPXUTZo3RPFw4W/wDvmDqo8nENK15jdPEHjQtLwCPmfBTIahjxmY5rh3tII+YQtNGJd7Ppb6Ss8yCptBwCwWMzy4/lboPnqVrUSiWfGlpGRNDI2hrR0H+91yLEIoqjiGRmIECMaRh5AaRlBaNdLHU26ldcra6OFhklc1jG6lzjYD1VLjfClHibGSyNa67btkboS07doWuOovostWd8M1BtvzorsdlpcPpKiqoWw81rAOxlNszgATbWwJusXw9iuJPkpaiN9TLzH2mD8vKsXAdgA3sASToDpot7Q8H0GHQT3a1sUjQ2UvJIy6gA5iQBdx+aicLcGYaJBV0Ts+RxALZHOaDbbe17OUpnSOSEYvV+7Xt276M211bV4rXU8VZLFGzMdDcD4bNaD8Nzc3HQEdVR0+KVVVhFUZqiQiF463zhwaDG47lt3A9V1rD+FIIJ56lmbmT3znMbeg2FlXN4OoKKknikOWCSxkL3m3QbuN+g6pxZpZ4+np4Xjuc4klno8GppoamUGWUWYHWDA0SdgAdC7Uq74qxWtw2kjZ7y98tS8udK4DsDL8DegBNzttdW2DcJYRVxmGml5rY5BK5rZHXDiMoJub2sD4LW41w5BWRCGdoc0Wt3i3W4sR6KJOizzR5K15d6+DntDidXQYrT0Zqn1UcwaXh3ay5g/a1yLWvodQV1ZZzAeAKOifzYmEv2DnOLiB3DMTZaNaSo8+WcZNV/VhERaOIRQsZxZlLA+eS+Vo2G7idA1o6uJIAC+mH1TpYmyOY6MuF8jiCR520uha1ZJRfCpr442Oke9rWN+JxOg8yvlhmLw1LDJTyNkaDlJabi+mn7hBTqyYiIhAiIgCKv/iKl/wC4g/8Aaz7rJ8Y+1KGkBiprSzEXBBBY2/UuB7R8B3a2Ubo3CEpvjE2GLYvDSxGad4YwdT18ABqT4Bcj4o9rs8+aOkBhjNxnPxn+jfTVY/G+I6iteHVMpfYnKDYNbfoBsFHqsNfE1rn5bO2tIxx9Q1xI9QuTk32PqYelhCvqNNkU66nW+91MwrGZ6R4kp5HMcO46HwLdiFDRcz3tJqmf0lhPFFPPGx3NYC5rSQTbcXtr18lbgrgvD1a10Aa4i7Ozqem4Oq6DwRj8bBJHLMxrdC3M8ADcEC58ivSnZ+dyQ4ScTD8U466cV/vVTLHIx/LhpQcrS0O+Jzbdoabnw71YY7jc0ctNTPlfBTtpWFhEvIDn5dy+xOh0y+HiuiYjjeHRsM00lOQdL3a4nw0uSV+UnEeH1MTJOZBlN8okLWka2+F+o27lmvc9H1lSfHX+fx7Gbxiab+HHmpeJJDG0ZwbhwL22dewvdttbfdZ3BMflocC5tOQ2Q1BFy0OBBPcf81suO5oqyidT09RTZnFvxTMAABB3ue7ospUYAThEdCKij5gmL3E1DbWuSLH+lu5Rp2axzhwqVfd+CPiHFOM+5xYgZWMiJDAGtbdxJIzOBadyOhX049xaqqsLpKh5YIpMpkaNzJc2I6gdkm1+oVrjuHNlwiChjqKUSM5ZdeduXs763779FH4hwYT4ZR0cdRSiSK3MvO22jSNCNSc1um10aZqOTHcXpbfwRKLGajCMNbM5sJfUCMU5awCzchcXPtYuPn1K9Ylj+MUEUNbNOyRkpH8osbYXF7HKAdtLjZW3EeCU9XhtPTe9U7ZoGMAPNYWkhmUgm4OXUqhqMJrK1kNNWVdEyGKwztlYXEAEX3Fzby3ulMRnjlt13d36eKLHir2i1TJ6X3MjLNDG/llgN3PJAFyLjoN1+cScSYph9HE6eZnOlkcbhrXWZlvaxaALG37rxjfDzH11NLDUUnIp2xMAdUNzEMJO3fr3qw9pdGMRbC2nqKTsFxcXTtG4sALXuN03skZYrgqVeSgxfjbFqWohdK9v8xrJGwhoykE2yHsh2YnuPXRWFFxdiUOLRUtVI1zZXNzRtaC1rXgkZTlDri3r6r3xdg4qqummiqKXJE2MODp2A9mTMbWv021X3xPC2y4zFXNqaURMyXvO3N2WkXtsdT3pTLzxOO0uz+fA49xipjmflrqeGNljHEQx7yQN7ZSQb7aKlfxZX1eDzvdI0cqQMkdYBzmOaLAWHxBx3FtF6wvhkwzVOeWgmbK2TLM+ZucOLXZSB0Jc4X8tOik4VwwGYXU0clVSCSR4e0iZpHZa2wJ6XITZVLFFJadV4+SHgTayLBp5nGJ1MWOLGOaHHPzWavzDVvxaXUjB+NH0OD86NkYklnexlmBrRlAu4tba/ZamHUFSMOqKCWoo8rg0Qjns0Oe7iXb20FvVev4QjkwttK+qpWzxyOkaec0sN83Z7xcHdSmVzxtvk193j0r9sv8Ag8Yw6SKoqpWugfcvjs0ObcaHRgtqRsdNfJUnF/E1bBJK9uIQMs48unYGuda+xNjqOt1IwCauDTT1VbSthbE9jS2ZhffKQ030uBe/oLqlwzhd0dLU0zn4fmeOxNz25iczevRuUHxufMq7oxFwU25OPjslR0b2d49LW0LZpyC/M5pIFrgGwNu9FD4BfDRUTYJqinzhzicszCNT33C/FtdjyZK5vj2NV+FQfpR/Q37LnPEfszlrsSlkaWQQBsYDst8xDdQ1ot6k/wBuoIjVjHlljdxMphnCdHhUDpBHndbtveA5zttBfQC/Qfuszi1eKjM0xxsjOhY1oGnibXJ0XQscoDPA6JpALiNT01Fz8lCw3hGGIhzryOH5th5N+6URzbfJvZwjiHh2SkLXFruXJfluIte248xceaqF/TmL4LDVxGGoYHsPQ7g9CCNQR3hcyxn2KPBLqSYOGpDJBY+WZoIPqAuUoeh9TB1kWqn3Ob0lY+J2ZhsfIEHzB0VrDxhUMuWcppItflNd6jPcA+i/GcIz3s7I22mrv2sAp1PwYP8AqSX8Gi37lRKR0yZOnbuVP8mflllqZbm8kjyALDU+ADR+wC79wzgjKehgZUxxB7IwHlwabHxdbxWHwT/ggfdg1hO7i0F31EEgfspFViUsv/Mkc4dxOnyGi3FUeDqM6yJRiqSNrR1lHNLyoomONic3LGXTxI8VafhUH6Uf0N+yzfBeFSMe6Z4LWluVt9CbkG9u7Ra5dDxkX8Kg/Sj+hv2X5+EwfpR/Q37KWiAi/hUH6Uf0N+yfhUH6Uf0N+ylIgIv4VB+lH9DfsqfiCaGldTfyYMsswic5zQA0Fj3Xva17tA171ol856dkjS17Wuadw4Aj5FCppPZR8Muiq6cTuhhF3yBuVgILWyOa117dQ0FTaKlhkDj7sGZXuZ242i+U/ELXu07gqxjjDQA0AAbAaD5L0gbV6MnS1PMxCWmFPDyYsoL+Tc3MYdYuvlae0NLahXLqWESti92Bu0uziJuQWIGUn8xvcC3QqwZC0EkAAnUkDfpc9+gXtCtp+DOcUOZTRRmGCBz5JWRAOYLdonWwsSbDa6l4NRCSCN9RTRRyuaC9ga05T3bd3yVrJE11swBsbi4vY948V7QWqqisoKWGVpd7sGWc5tnxNaey4jNbXsm1weoIWfwrEmzV81MYaYRxPcwfyxmdla073te7tsuwWzUduHRB/NEbA/8AOGjNr/5WuoVNK9Hn8Kg/Sj+hv2X4paKmAiIgCIiAIiICpxXhqGoOYgtf+ZvXzGxWYr+FeW6wluCTu3/UiKFLGj4HYQHPkcfAAN+6u6HAIIdWRi/5nan5nb0RFQWKIiECIiAIiIAiIgCIiAIiIAiIgCIiAIiID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9" name="AutoShape 15" descr="data:image/jpeg;base64,/9j/4AAQSkZJRgABAQAAAQABAAD/2wCEAAkGBhIQEBQQEBQVFRUWGBkWFhcYFx8cHhsgHBgWHyAYHRoYHiYfHxkkGRUZIC8iJCc1LSwsHB80NTA2NSYrLSkBCQoKDgwOGg8PGikiHyU0LzUpNSwsLCwpLC4tLCksKSwsLDQtKiwtLDUsKiwpLC0sKSw1LDUpNSw1LCwsNSkpKf/AABEIAGUA2AMBIgACEQEDEQH/xAAcAAEAAwEBAQEBAAAAAAAAAAAABAUGBwIDAQj/xAA+EAABAwIEAwUGBAQEBwAAAAABAAIDBBEFEiExBhNBIlFhcYEHFDKRktEVUlOhFiPB8UKx4vAkM0NUYpPh/8QAGgEBAQEBAQEBAAAAAAAAAAAAAAECAwQFBv/EACcRAAICAgEDAwQDAAAAAAAAAAABAhEDIRIEMUFRYZETMqHwcdHh/9oADAMBAAIRAxEAPwDuKIiAIiIAiIgCIiAIiIAiIgCIiAIiIAiIgCIiAIiIAiIgCIiAIiIAiIgCIiAIirca4ip6OMyVEgaB03cb7WaNShUm3SLJFy3Efbe0G1PTlw75HZb+jb2VxwF7R34jM+CSEMLW5w5jri1wLHNY31H7rPJHaXT5Ix5NaN0iItHAIiIAiIgCIiAIiIAiIgCIiAIiIAiIgCIiAIiIAiIgObe0/wBoElM73OlOWSwMknVoI0a2/wDiI1v0XIZpXPcXvJc47ucbk+p1XYfaN7OZKyYVNLlzkWkDjYG2xHjbT5LDVHszrImGSXlsaO9xv02Ftd1xkm2fX6bJhhBbp+TKLofs7xD3GF8ojzSzEWLjYBrdvHUkn5KpoeGI2EOeeYe61m/Lr6q5VjGtnLqepU1wiaI8d1N72jt3ZT/ne/8Adb+F5LQSLEgEju02XNOGsINRO0EHI3tPPl/h8yf6rfYrj1NSNBqJWRg7ZjqfIbnZdD59XpFgiqMD4rpK0uFNK15bq4C4IHfY9FbqkaadMIi8ySBoJcQANyTYIQ9IvnBUNkbmY4OHeDcfML6IAiIgCIiAIiIAiIgCIiAIiIAiIgCIiAKPXUTZo3RPFw4W/wDvmDqo8nENK15jdPEHjQtLwCPmfBTIahjxmY5rh3tII+YQtNGJd7Ppb6Ss8yCptBwCwWMzy4/lboPnqVrUSiWfGlpGRNDI2hrR0H+91yLEIoqjiGRmIECMaRh5AaRlBaNdLHU26ldcra6OFhklc1jG6lzjYD1VLjfClHibGSyNa67btkboS07doWuOovostWd8M1BtvzorsdlpcPpKiqoWw81rAOxlNszgATbWwJusXw9iuJPkpaiN9TLzH2mD8vKsXAdgA3sASToDpot7Q8H0GHQT3a1sUjQ2UvJIy6gA5iQBdx+aicLcGYaJBV0Ts+RxALZHOaDbbe17OUpnSOSEYvV+7Xt276M211bV4rXU8VZLFGzMdDcD4bNaD8Nzc3HQEdVR0+KVVVhFUZqiQiF463zhwaDG47lt3A9V1rD+FIIJ56lmbmT3znMbeg2FlXN4OoKKknikOWCSxkL3m3QbuN+g6pxZpZ4+np4Xjuc4klno8GppoamUGWUWYHWDA0SdgAdC7Uq74qxWtw2kjZ7y98tS8udK4DsDL8DegBNzttdW2DcJYRVxmGml5rY5BK5rZHXDiMoJub2sD4LW41w5BWRCGdoc0Wt3i3W4sR6KJOizzR5K15d6+DntDidXQYrT0Zqn1UcwaXh3ay5g/a1yLWvodQV1ZZzAeAKOifzYmEv2DnOLiB3DMTZaNaSo8+WcZNV/VhERaOIRQsZxZlLA+eS+Vo2G7idA1o6uJIAC+mH1TpYmyOY6MuF8jiCR520uha1ZJRfCpr442Oke9rWN+JxOg8yvlhmLw1LDJTyNkaDlJabi+mn7hBTqyYiIhAiIgCKv/iKl/wC4g/8Aaz7rJ8Y+1KGkBiprSzEXBBBY2/UuB7R8B3a2Ubo3CEpvjE2GLYvDSxGad4YwdT18ABqT4Bcj4o9rs8+aOkBhjNxnPxn+jfTVY/G+I6iteHVMpfYnKDYNbfoBsFHqsNfE1rn5bO2tIxx9Q1xI9QuTk32PqYelhCvqNNkU66nW+91MwrGZ6R4kp5HMcO46HwLdiFDRcz3tJqmf0lhPFFPPGx3NYC5rSQTbcXtr18lbgrgvD1a10Aa4i7Ozqem4Oq6DwRj8bBJHLMxrdC3M8ADcEC58ivSnZ+dyQ4ScTD8U466cV/vVTLHIx/LhpQcrS0O+Jzbdoabnw71YY7jc0ctNTPlfBTtpWFhEvIDn5dy+xOh0y+HiuiYjjeHRsM00lOQdL3a4nw0uSV+UnEeH1MTJOZBlN8okLWka2+F+o27lmvc9H1lSfHX+fx7Gbxiab+HHmpeJJDG0ZwbhwL22dewvdttbfdZ3BMflocC5tOQ2Q1BFy0OBBPcf81suO5oqyidT09RTZnFvxTMAABB3ue7ospUYAThEdCKij5gmL3E1DbWuSLH+lu5Rp2axzhwqVfd+CPiHFOM+5xYgZWMiJDAGtbdxJIzOBadyOhX049xaqqsLpKh5YIpMpkaNzJc2I6gdkm1+oVrjuHNlwiChjqKUSM5ZdeduXs763779FH4hwYT4ZR0cdRSiSK3MvO22jSNCNSc1um10aZqOTHcXpbfwRKLGajCMNbM5sJfUCMU5awCzchcXPtYuPn1K9Ylj+MUEUNbNOyRkpH8osbYXF7HKAdtLjZW3EeCU9XhtPTe9U7ZoGMAPNYWkhmUgm4OXUqhqMJrK1kNNWVdEyGKwztlYXEAEX3Fzby3ulMRnjlt13d36eKLHir2i1TJ6X3MjLNDG/llgN3PJAFyLjoN1+cScSYph9HE6eZnOlkcbhrXWZlvaxaALG37rxjfDzH11NLDUUnIp2xMAdUNzEMJO3fr3qw9pdGMRbC2nqKTsFxcXTtG4sALXuN03skZYrgqVeSgxfjbFqWohdK9v8xrJGwhoykE2yHsh2YnuPXRWFFxdiUOLRUtVI1zZXNzRtaC1rXgkZTlDri3r6r3xdg4qqummiqKXJE2MODp2A9mTMbWv021X3xPC2y4zFXNqaURMyXvO3N2WkXtsdT3pTLzxOO0uz+fA49xipjmflrqeGNljHEQx7yQN7ZSQb7aKlfxZX1eDzvdI0cqQMkdYBzmOaLAWHxBx3FtF6wvhkwzVOeWgmbK2TLM+ZucOLXZSB0Jc4X8tOik4VwwGYXU0clVSCSR4e0iZpHZa2wJ6XITZVLFFJadV4+SHgTayLBp5nGJ1MWOLGOaHHPzWavzDVvxaXUjB+NH0OD86NkYklnexlmBrRlAu4tba/ZamHUFSMOqKCWoo8rg0Qjns0Oe7iXb20FvVev4QjkwttK+qpWzxyOkaec0sN83Z7xcHdSmVzxtvk193j0r9sv8Ag8Yw6SKoqpWugfcvjs0ObcaHRgtqRsdNfJUnF/E1bBJK9uIQMs48unYGuda+xNjqOt1IwCauDTT1VbSthbE9jS2ZhffKQ030uBe/oLqlwzhd0dLU0zn4fmeOxNz25iczevRuUHxufMq7oxFwU25OPjslR0b2d49LW0LZpyC/M5pIFrgGwNu9FD4BfDRUTYJqinzhzicszCNT33C/FtdjyZK5vj2NV+FQfpR/Q37LnPEfszlrsSlkaWQQBsYDst8xDdQ1ot6k/wBuoIjVjHlljdxMphnCdHhUDpBHndbtveA5zttBfQC/Qfuszi1eKjM0xxsjOhY1oGnibXJ0XQscoDPA6JpALiNT01Fz8lCw3hGGIhzryOH5th5N+6URzbfJvZwjiHh2SkLXFruXJfluIte248xceaqF/TmL4LDVxGGoYHsPQ7g9CCNQR3hcyxn2KPBLqSYOGpDJBY+WZoIPqAuUoeh9TB1kWqn3Ob0lY+J2ZhsfIEHzB0VrDxhUMuWcppItflNd6jPcA+i/GcIz3s7I22mrv2sAp1PwYP8AqSX8Gi37lRKR0yZOnbuVP8mflllqZbm8kjyALDU+ADR+wC79wzgjKehgZUxxB7IwHlwabHxdbxWHwT/ggfdg1hO7i0F31EEgfspFViUsv/Mkc4dxOnyGi3FUeDqM6yJRiqSNrR1lHNLyoomONic3LGXTxI8VafhUH6Uf0N+yzfBeFSMe6Z4LWluVt9CbkG9u7Ra5dDxkX8Kg/Sj+hv2X5+EwfpR/Q37KWiAi/hUH6Uf0N+yfhUH6Uf0N+ylIgIv4VB+lH9DfsqfiCaGldTfyYMsswic5zQA0Fj3Xva17tA171ol856dkjS17Wuadw4Aj5FCppPZR8Muiq6cTuhhF3yBuVgILWyOa117dQ0FTaKlhkDj7sGZXuZ242i+U/ELXu07gqxjjDQA0AAbAaD5L0gbV6MnS1PMxCWmFPDyYsoL+Tc3MYdYuvlae0NLahXLqWESti92Bu0uziJuQWIGUn8xvcC3QqwZC0EkAAnUkDfpc9+gXtCtp+DOcUOZTRRmGCBz5JWRAOYLdonWwsSbDa6l4NRCSCN9RTRRyuaC9ga05T3bd3yVrJE11swBsbi4vY948V7QWqqisoKWGVpd7sGWc5tnxNaey4jNbXsm1weoIWfwrEmzV81MYaYRxPcwfyxmdla073te7tsuwWzUduHRB/NEbA/8AOGjNr/5WuoVNK9Hn8Kg/Sj+hv2X4paKmAiIgCIiAIiICpxXhqGoOYgtf+ZvXzGxWYr+FeW6wluCTu3/UiKFLGj4HYQHPkcfAAN+6u6HAIIdWRi/5nan5nb0RFQWKIiECIiAIiIAiIgCIiAIiIAiIgCIiAIiID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1" name="AutoShape 17" descr="data:image/jpeg;base64,/9j/4AAQSkZJRgABAQAAAQABAAD/2wCEAAkGBhIQEBQQEBQVFRUWGBkWFhcYFx8cHhsgHBgWHyAYHRoYHiYfHxkkGRUZIC8iJCc1LSwsHB80NTA2NSYrLSkBCQoKDgwOGg8PGikiHyU0LzUpNSwsLCwpLC4tLCksKSwsLDQtKiwtLDUsKiwpLC0sKSw1LDUpNSw1LCwsNSkpKf/AABEIAGUA2AMBIgACEQEDEQH/xAAcAAEAAwEBAQEBAAAAAAAAAAAABAUGBwIDAQj/xAA+EAABAwIEAwUGBAQEBwAAAAABAAIDBBEFEiExBhNBIlFhcYEHFDKRktEVUlOhFiPB8UKx4vAkM0NUYpPh/8QAGgEBAQEBAQEBAAAAAAAAAAAAAAECAwQFBv/EACcRAAICAgEDAwQDAAAAAAAAAAABAhEDIRIEMUFRYZETMqHwcdHh/9oADAMBAAIRAxEAPwDuKIiAIiIAiIgCIiAIiIAiIgCIiAIiIAiIgCIiAIiIAiIgCIiAIiIAiIgCIiAIirca4ip6OMyVEgaB03cb7WaNShUm3SLJFy3Efbe0G1PTlw75HZb+jb2VxwF7R34jM+CSEMLW5w5jri1wLHNY31H7rPJHaXT5Ix5NaN0iItHAIiIAiIgCIiAIiIAiIgCIiAIiIAiIgCIiAIiIAiIgObe0/wBoElM73OlOWSwMknVoI0a2/wDiI1v0XIZpXPcXvJc47ucbk+p1XYfaN7OZKyYVNLlzkWkDjYG2xHjbT5LDVHszrImGSXlsaO9xv02Ftd1xkm2fX6bJhhBbp+TKLofs7xD3GF8ojzSzEWLjYBrdvHUkn5KpoeGI2EOeeYe61m/Lr6q5VjGtnLqepU1wiaI8d1N72jt3ZT/ne/8Adb+F5LQSLEgEju02XNOGsINRO0EHI3tPPl/h8yf6rfYrj1NSNBqJWRg7ZjqfIbnZdD59XpFgiqMD4rpK0uFNK15bq4C4IHfY9FbqkaadMIi8ySBoJcQANyTYIQ9IvnBUNkbmY4OHeDcfML6IAiIgCIiAIiIAiIgCIiAIiIAiIgCIiAKPXUTZo3RPFw4W/wDvmDqo8nENK15jdPEHjQtLwCPmfBTIahjxmY5rh3tII+YQtNGJd7Ppb6Ss8yCptBwCwWMzy4/lboPnqVrUSiWfGlpGRNDI2hrR0H+91yLEIoqjiGRmIECMaRh5AaRlBaNdLHU26ldcra6OFhklc1jG6lzjYD1VLjfClHibGSyNa67btkboS07doWuOovostWd8M1BtvzorsdlpcPpKiqoWw81rAOxlNszgATbWwJusXw9iuJPkpaiN9TLzH2mD8vKsXAdgA3sASToDpot7Q8H0GHQT3a1sUjQ2UvJIy6gA5iQBdx+aicLcGYaJBV0Ts+RxALZHOaDbbe17OUpnSOSEYvV+7Xt276M211bV4rXU8VZLFGzMdDcD4bNaD8Nzc3HQEdVR0+KVVVhFUZqiQiF463zhwaDG47lt3A9V1rD+FIIJ56lmbmT3znMbeg2FlXN4OoKKknikOWCSxkL3m3QbuN+g6pxZpZ4+np4Xjuc4klno8GppoamUGWUWYHWDA0SdgAdC7Uq74qxWtw2kjZ7y98tS8udK4DsDL8DegBNzttdW2DcJYRVxmGml5rY5BK5rZHXDiMoJub2sD4LW41w5BWRCGdoc0Wt3i3W4sR6KJOizzR5K15d6+DntDidXQYrT0Zqn1UcwaXh3ay5g/a1yLWvodQV1ZZzAeAKOifzYmEv2DnOLiB3DMTZaNaSo8+WcZNV/VhERaOIRQsZxZlLA+eS+Vo2G7idA1o6uJIAC+mH1TpYmyOY6MuF8jiCR520uha1ZJRfCpr442Oke9rWN+JxOg8yvlhmLw1LDJTyNkaDlJabi+mn7hBTqyYiIhAiIgCKv/iKl/wC4g/8Aaz7rJ8Y+1KGkBiprSzEXBBBY2/UuB7R8B3a2Ubo3CEpvjE2GLYvDSxGad4YwdT18ABqT4Bcj4o9rs8+aOkBhjNxnPxn+jfTVY/G+I6iteHVMpfYnKDYNbfoBsFHqsNfE1rn5bO2tIxx9Q1xI9QuTk32PqYelhCvqNNkU66nW+91MwrGZ6R4kp5HMcO46HwLdiFDRcz3tJqmf0lhPFFPPGx3NYC5rSQTbcXtr18lbgrgvD1a10Aa4i7Ozqem4Oq6DwRj8bBJHLMxrdC3M8ADcEC58ivSnZ+dyQ4ScTD8U466cV/vVTLHIx/LhpQcrS0O+Jzbdoabnw71YY7jc0ctNTPlfBTtpWFhEvIDn5dy+xOh0y+HiuiYjjeHRsM00lOQdL3a4nw0uSV+UnEeH1MTJOZBlN8okLWka2+F+o27lmvc9H1lSfHX+fx7Gbxiab+HHmpeJJDG0ZwbhwL22dewvdttbfdZ3BMflocC5tOQ2Q1BFy0OBBPcf81suO5oqyidT09RTZnFvxTMAABB3ue7ospUYAThEdCKij5gmL3E1DbWuSLH+lu5Rp2axzhwqVfd+CPiHFOM+5xYgZWMiJDAGtbdxJIzOBadyOhX049xaqqsLpKh5YIpMpkaNzJc2I6gdkm1+oVrjuHNlwiChjqKUSM5ZdeduXs763779FH4hwYT4ZR0cdRSiSK3MvO22jSNCNSc1um10aZqOTHcXpbfwRKLGajCMNbM5sJfUCMU5awCzchcXPtYuPn1K9Ylj+MUEUNbNOyRkpH8osbYXF7HKAdtLjZW3EeCU9XhtPTe9U7ZoGMAPNYWkhmUgm4OXUqhqMJrK1kNNWVdEyGKwztlYXEAEX3Fzby3ulMRnjlt13d36eKLHir2i1TJ6X3MjLNDG/llgN3PJAFyLjoN1+cScSYph9HE6eZnOlkcbhrXWZlvaxaALG37rxjfDzH11NLDUUnIp2xMAdUNzEMJO3fr3qw9pdGMRbC2nqKTsFxcXTtG4sALXuN03skZYrgqVeSgxfjbFqWohdK9v8xrJGwhoykE2yHsh2YnuPXRWFFxdiUOLRUtVI1zZXNzRtaC1rXgkZTlDri3r6r3xdg4qqummiqKXJE2MODp2A9mTMbWv021X3xPC2y4zFXNqaURMyXvO3N2WkXtsdT3pTLzxOO0uz+fA49xipjmflrqeGNljHEQx7yQN7ZSQb7aKlfxZX1eDzvdI0cqQMkdYBzmOaLAWHxBx3FtF6wvhkwzVOeWgmbK2TLM+ZucOLXZSB0Jc4X8tOik4VwwGYXU0clVSCSR4e0iZpHZa2wJ6XITZVLFFJadV4+SHgTayLBp5nGJ1MWOLGOaHHPzWavzDVvxaXUjB+NH0OD86NkYklnexlmBrRlAu4tba/ZamHUFSMOqKCWoo8rg0Qjns0Oe7iXb20FvVev4QjkwttK+qpWzxyOkaec0sN83Z7xcHdSmVzxtvk193j0r9sv8Ag8Yw6SKoqpWugfcvjs0ObcaHRgtqRsdNfJUnF/E1bBJK9uIQMs48unYGuda+xNjqOt1IwCauDTT1VbSthbE9jS2ZhffKQ030uBe/oLqlwzhd0dLU0zn4fmeOxNz25iczevRuUHxufMq7oxFwU25OPjslR0b2d49LW0LZpyC/M5pIFrgGwNu9FD4BfDRUTYJqinzhzicszCNT33C/FtdjyZK5vj2NV+FQfpR/Q37LnPEfszlrsSlkaWQQBsYDst8xDdQ1ot6k/wBuoIjVjHlljdxMphnCdHhUDpBHndbtveA5zttBfQC/Qfuszi1eKjM0xxsjOhY1oGnibXJ0XQscoDPA6JpALiNT01Fz8lCw3hGGIhzryOH5th5N+6URzbfJvZwjiHh2SkLXFruXJfluIte248xceaqF/TmL4LDVxGGoYHsPQ7g9CCNQR3hcyxn2KPBLqSYOGpDJBY+WZoIPqAuUoeh9TB1kWqn3Ob0lY+J2ZhsfIEHzB0VrDxhUMuWcppItflNd6jPcA+i/GcIz3s7I22mrv2sAp1PwYP8AqSX8Gi37lRKR0yZOnbuVP8mflllqZbm8kjyALDU+ADR+wC79wzgjKehgZUxxB7IwHlwabHxdbxWHwT/ggfdg1hO7i0F31EEgfspFViUsv/Mkc4dxOnyGi3FUeDqM6yJRiqSNrR1lHNLyoomONic3LGXTxI8VafhUH6Uf0N+yzfBeFSMe6Z4LWluVt9CbkG9u7Ra5dDxkX8Kg/Sj+hv2X5+EwfpR/Q37KWiAi/hUH6Uf0N+yfhUH6Uf0N+ylIgIv4VB+lH9DfsqfiCaGldTfyYMsswic5zQA0Fj3Xva17tA171ol856dkjS17Wuadw4Aj5FCppPZR8Muiq6cTuhhF3yBuVgILWyOa117dQ0FTaKlhkDj7sGZXuZ242i+U/ELXu07gqxjjDQA0AAbAaD5L0gbV6MnS1PMxCWmFPDyYsoL+Tc3MYdYuvlae0NLahXLqWESti92Bu0uziJuQWIGUn8xvcC3QqwZC0EkAAnUkDfpc9+gXtCtp+DOcUOZTRRmGCBz5JWRAOYLdonWwsSbDa6l4NRCSCN9RTRRyuaC9ga05T3bd3yVrJE11swBsbi4vY948V7QWqqisoKWGVpd7sGWc5tnxNaey4jNbXsm1weoIWfwrEmzV81MYaYRxPcwfyxmdla073te7tsuwWzUduHRB/NEbA/8AOGjNr/5WuoVNK9Hn8Kg/Sj+hv2X4paKmAiIgCIiAIiICpxXhqGoOYgtf+ZvXzGxWYr+FeW6wluCTu3/UiKFLGj4HYQHPkcfAAN+6u6HAIIdWRi/5nan5nb0RFQWKIiECIiAIiIAiIgCIiAIiIAiIgCIiAIiID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3" name="AutoShape 19" descr="data:image/jpeg;base64,/9j/4AAQSkZJRgABAQAAAQABAAD/2wCEAAkGBhIQEBQQEBQVFRUWGBkWFhcYFx8cHhsgHBgWHyAYHRoYHiYfHxkkGRUZIC8iJCc1LSwsHB80NTA2NSYrLSkBCQoKDgwOGg8PGikiHyU0LzUpNSwsLCwpLC4tLCksKSwsLDQtKiwtLDUsKiwpLC0sKSw1LDUpNSw1LCwsNSkpKf/AABEIAGUA2AMBIgACEQEDEQH/xAAcAAEAAwEBAQEBAAAAAAAAAAAABAUGBwIDAQj/xAA+EAABAwIEAwUGBAQEBwAAAAABAAIDBBEFEiExBhNBIlFhcYEHFDKRktEVUlOhFiPB8UKx4vAkM0NUYpPh/8QAGgEBAQEBAQEBAAAAAAAAAAAAAAECAwQFBv/EACcRAAICAgEDAwQDAAAAAAAAAAABAhEDIRIEMUFRYZETMqHwcdHh/9oADAMBAAIRAxEAPwDuKIiAIiIAiIgCIiAIiIAiIgCIiAIiIAiIgCIiAIiIAiIgCIiAIiIAiIgCIiAIirca4ip6OMyVEgaB03cb7WaNShUm3SLJFy3Efbe0G1PTlw75HZb+jb2VxwF7R34jM+CSEMLW5w5jri1wLHNY31H7rPJHaXT5Ix5NaN0iItHAIiIAiIgCIiAIiIAiIgCIiAIiIAiIgCIiAIiIAiIgObe0/wBoElM73OlOWSwMknVoI0a2/wDiI1v0XIZpXPcXvJc47ucbk+p1XYfaN7OZKyYVNLlzkWkDjYG2xHjbT5LDVHszrImGSXlsaO9xv02Ftd1xkm2fX6bJhhBbp+TKLofs7xD3GF8ojzSzEWLjYBrdvHUkn5KpoeGI2EOeeYe61m/Lr6q5VjGtnLqepU1wiaI8d1N72jt3ZT/ne/8Adb+F5LQSLEgEju02XNOGsINRO0EHI3tPPl/h8yf6rfYrj1NSNBqJWRg7ZjqfIbnZdD59XpFgiqMD4rpK0uFNK15bq4C4IHfY9FbqkaadMIi8ySBoJcQANyTYIQ9IvnBUNkbmY4OHeDcfML6IAiIgCIiAIiIAiIgCIiAIiIAiIgCIiAKPXUTZo3RPFw4W/wDvmDqo8nENK15jdPEHjQtLwCPmfBTIahjxmY5rh3tII+YQtNGJd7Ppb6Ss8yCptBwCwWMzy4/lboPnqVrUSiWfGlpGRNDI2hrR0H+91yLEIoqjiGRmIECMaRh5AaRlBaNdLHU26ldcra6OFhklc1jG6lzjYD1VLjfClHibGSyNa67btkboS07doWuOovostWd8M1BtvzorsdlpcPpKiqoWw81rAOxlNszgATbWwJusXw9iuJPkpaiN9TLzH2mD8vKsXAdgA3sASToDpot7Q8H0GHQT3a1sUjQ2UvJIy6gA5iQBdx+aicLcGYaJBV0Ts+RxALZHOaDbbe17OUpnSOSEYvV+7Xt276M211bV4rXU8VZLFGzMdDcD4bNaD8Nzc3HQEdVR0+KVVVhFUZqiQiF463zhwaDG47lt3A9V1rD+FIIJ56lmbmT3znMbeg2FlXN4OoKKknikOWCSxkL3m3QbuN+g6pxZpZ4+np4Xjuc4klno8GppoamUGWUWYHWDA0SdgAdC7Uq74qxWtw2kjZ7y98tS8udK4DsDL8DegBNzttdW2DcJYRVxmGml5rY5BK5rZHXDiMoJub2sD4LW41w5BWRCGdoc0Wt3i3W4sR6KJOizzR5K15d6+DntDidXQYrT0Zqn1UcwaXh3ay5g/a1yLWvodQV1ZZzAeAKOifzYmEv2DnOLiB3DMTZaNaSo8+WcZNV/VhERaOIRQsZxZlLA+eS+Vo2G7idA1o6uJIAC+mH1TpYmyOY6MuF8jiCR520uha1ZJRfCpr442Oke9rWN+JxOg8yvlhmLw1LDJTyNkaDlJabi+mn7hBTqyYiIhAiIgCKv/iKl/wC4g/8Aaz7rJ8Y+1KGkBiprSzEXBBBY2/UuB7R8B3a2Ubo3CEpvjE2GLYvDSxGad4YwdT18ABqT4Bcj4o9rs8+aOkBhjNxnPxn+jfTVY/G+I6iteHVMpfYnKDYNbfoBsFHqsNfE1rn5bO2tIxx9Q1xI9QuTk32PqYelhCvqNNkU66nW+91MwrGZ6R4kp5HMcO46HwLdiFDRcz3tJqmf0lhPFFPPGx3NYC5rSQTbcXtr18lbgrgvD1a10Aa4i7Ozqem4Oq6DwRj8bBJHLMxrdC3M8ADcEC58ivSnZ+dyQ4ScTD8U466cV/vVTLHIx/LhpQcrS0O+Jzbdoabnw71YY7jc0ctNTPlfBTtpWFhEvIDn5dy+xOh0y+HiuiYjjeHRsM00lOQdL3a4nw0uSV+UnEeH1MTJOZBlN8okLWka2+F+o27lmvc9H1lSfHX+fx7Gbxiab+HHmpeJJDG0ZwbhwL22dewvdttbfdZ3BMflocC5tOQ2Q1BFy0OBBPcf81suO5oqyidT09RTZnFvxTMAABB3ue7ospUYAThEdCKij5gmL3E1DbWuSLH+lu5Rp2axzhwqVfd+CPiHFOM+5xYgZWMiJDAGtbdxJIzOBadyOhX049xaqqsLpKh5YIpMpkaNzJc2I6gdkm1+oVrjuHNlwiChjqKUSM5ZdeduXs763779FH4hwYT4ZR0cdRSiSK3MvO22jSNCNSc1um10aZqOTHcXpbfwRKLGajCMNbM5sJfUCMU5awCzchcXPtYuPn1K9Ylj+MUEUNbNOyRkpH8osbYXF7HKAdtLjZW3EeCU9XhtPTe9U7ZoGMAPNYWkhmUgm4OXUqhqMJrK1kNNWVdEyGKwztlYXEAEX3Fzby3ulMRnjlt13d36eKLHir2i1TJ6X3MjLNDG/llgN3PJAFyLjoN1+cScSYph9HE6eZnOlkcbhrXWZlvaxaALG37rxjfDzH11NLDUUnIp2xMAdUNzEMJO3fr3qw9pdGMRbC2nqKTsFxcXTtG4sALXuN03skZYrgqVeSgxfjbFqWohdK9v8xrJGwhoykE2yHsh2YnuPXRWFFxdiUOLRUtVI1zZXNzRtaC1rXgkZTlDri3r6r3xdg4qqummiqKXJE2MODp2A9mTMbWv021X3xPC2y4zFXNqaURMyXvO3N2WkXtsdT3pTLzxOO0uz+fA49xipjmflrqeGNljHEQx7yQN7ZSQb7aKlfxZX1eDzvdI0cqQMkdYBzmOaLAWHxBx3FtF6wvhkwzVOeWgmbK2TLM+ZucOLXZSB0Jc4X8tOik4VwwGYXU0clVSCSR4e0iZpHZa2wJ6XITZVLFFJadV4+SHgTayLBp5nGJ1MWOLGOaHHPzWavzDVvxaXUjB+NH0OD86NkYklnexlmBrRlAu4tba/ZamHUFSMOqKCWoo8rg0Qjns0Oe7iXb20FvVev4QjkwttK+qpWzxyOkaec0sN83Z7xcHdSmVzxtvk193j0r9sv8Ag8Yw6SKoqpWugfcvjs0ObcaHRgtqRsdNfJUnF/E1bBJK9uIQMs48unYGuda+xNjqOt1IwCauDTT1VbSthbE9jS2ZhffKQ030uBe/oLqlwzhd0dLU0zn4fmeOxNz25iczevRuUHxufMq7oxFwU25OPjslR0b2d49LW0LZpyC/M5pIFrgGwNu9FD4BfDRUTYJqinzhzicszCNT33C/FtdjyZK5vj2NV+FQfpR/Q37LnPEfszlrsSlkaWQQBsYDst8xDdQ1ot6k/wBuoIjVjHlljdxMphnCdHhUDpBHndbtveA5zttBfQC/Qfuszi1eKjM0xxsjOhY1oGnibXJ0XQscoDPA6JpALiNT01Fz8lCw3hGGIhzryOH5th5N+6URzbfJvZwjiHh2SkLXFruXJfluIte248xceaqF/TmL4LDVxGGoYHsPQ7g9CCNQR3hcyxn2KPBLqSYOGpDJBY+WZoIPqAuUoeh9TB1kWqn3Ob0lY+J2ZhsfIEHzB0VrDxhUMuWcppItflNd6jPcA+i/GcIz3s7I22mrv2sAp1PwYP8AqSX8Gi37lRKR0yZOnbuVP8mflllqZbm8kjyALDU+ADR+wC79wzgjKehgZUxxB7IwHlwabHxdbxWHwT/ggfdg1hO7i0F31EEgfspFViUsv/Mkc4dxOnyGi3FUeDqM6yJRiqSNrR1lHNLyoomONic3LGXTxI8VafhUH6Uf0N+yzfBeFSMe6Z4LWluVt9CbkG9u7Ra5dDxkX8Kg/Sj+hv2X5+EwfpR/Q37KWiAi/hUH6Uf0N+yfhUH6Uf0N+ylIgIv4VB+lH9DfsqfiCaGldTfyYMsswic5zQA0Fj3Xva17tA171ol856dkjS17Wuadw4Aj5FCppPZR8Muiq6cTuhhF3yBuVgILWyOa117dQ0FTaKlhkDj7sGZXuZ242i+U/ELXu07gqxjjDQA0AAbAaD5L0gbV6MnS1PMxCWmFPDyYsoL+Tc3MYdYuvlae0NLahXLqWESti92Bu0uziJuQWIGUn8xvcC3QqwZC0EkAAnUkDfpc9+gXtCtp+DOcUOZTRRmGCBz5JWRAOYLdonWwsSbDa6l4NRCSCN9RTRRyuaC9ga05T3bd3yVrJE11swBsbi4vY948V7QWqqisoKWGVpd7sGWc5tnxNaey4jNbXsm1weoIWfwrEmzV81MYaYRxPcwfyxmdla073te7tsuwWzUduHRB/NEbA/8AOGjNr/5WuoVNK9Hn8Kg/Sj+hv2X4paKmAiIgCIiAIiICpxXhqGoOYgtf+ZvXzGxWYr+FeW6wluCTu3/UiKFLGj4HYQHPkcfAAN+6u6HAIIdWRi/5nan5nb0RFQWKIiECIiAIiIAiIgCIiAIiIAiIgCIiAIiID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4" name="Picture 20" descr="C:\Users\airton\Desktop\download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81034" y="71438"/>
            <a:ext cx="1222176" cy="571480"/>
          </a:xfrm>
          <a:prstGeom prst="rect">
            <a:avLst/>
          </a:prstGeom>
          <a:noFill/>
        </p:spPr>
      </p:pic>
      <p:pic>
        <p:nvPicPr>
          <p:cNvPr id="1046" name="Picture 22" descr="http://concursos1.com.br/wp-content/uploads/2013/04/logo-ufpe-2-2.jpg"/>
          <p:cNvPicPr>
            <a:picLocks noChangeAspect="1" noChangeArrowheads="1"/>
          </p:cNvPicPr>
          <p:nvPr userDrawn="1"/>
        </p:nvPicPr>
        <p:blipFill>
          <a:blip r:embed="rId17"/>
          <a:srcRect l="17747" t="14947" r="24574" b="10319"/>
          <a:stretch>
            <a:fillRect/>
          </a:stretch>
        </p:blipFill>
        <p:spPr bwMode="auto">
          <a:xfrm>
            <a:off x="309530" y="0"/>
            <a:ext cx="437799" cy="7857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MS PGothic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MS PGothic" pitchFamily="3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MS PGothic" pitchFamily="3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MS PGothic" pitchFamily="3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immermann@cs.tu-berlin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875" y="1643063"/>
            <a:ext cx="8858250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Smart Offloading for Mobile Cloud Applications</a:t>
            </a:r>
            <a:endParaRPr lang="pt-BR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857625"/>
            <a:ext cx="6096000" cy="1428750"/>
          </a:xfrm>
        </p:spPr>
        <p:txBody>
          <a:bodyPr/>
          <a:lstStyle/>
          <a:p>
            <a:pPr eaLnBrk="1" hangingPunct="1"/>
            <a:r>
              <a:rPr lang="pt-BR" sz="2000" dirty="0" smtClean="0"/>
              <a:t>Francisco Airton</a:t>
            </a:r>
          </a:p>
          <a:p>
            <a:pPr eaLnBrk="1" hangingPunct="1"/>
            <a:r>
              <a:rPr lang="pt-BR" sz="2000" dirty="0" smtClean="0"/>
              <a:t>PhD </a:t>
            </a:r>
            <a:r>
              <a:rPr lang="pt-BR" sz="2000" dirty="0" err="1" smtClean="0"/>
              <a:t>Student</a:t>
            </a:r>
            <a:r>
              <a:rPr lang="pt-BR" sz="2000" dirty="0" smtClean="0"/>
              <a:t> </a:t>
            </a:r>
          </a:p>
          <a:p>
            <a:pPr eaLnBrk="1" hangingPunct="1"/>
            <a:r>
              <a:rPr lang="pt-BR" sz="2000" dirty="0" smtClean="0">
                <a:hlinkClick r:id="rId3"/>
              </a:rPr>
              <a:t>faps@cin.ufpe.br</a:t>
            </a:r>
          </a:p>
          <a:p>
            <a:pPr eaLnBrk="1" hangingPunct="1"/>
            <a:endParaRPr lang="pt-BR" sz="2000" dirty="0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06363" y="5661025"/>
            <a:ext cx="69342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pt-BR" sz="2000">
              <a:latin typeface="Verdan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6363" y="5661025"/>
            <a:ext cx="6934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sz="2000" dirty="0">
                <a:latin typeface="Verdana" pitchFamily="34" charset="0"/>
              </a:rPr>
              <a:t>Orientador: </a:t>
            </a:r>
            <a:r>
              <a:rPr lang="pt-BR" sz="2000" dirty="0" smtClean="0">
                <a:latin typeface="Verdana" pitchFamily="34" charset="0"/>
              </a:rPr>
              <a:t>Paulo Maciel</a:t>
            </a:r>
            <a:endParaRPr lang="pt-BR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214314"/>
            <a:ext cx="7254875" cy="785794"/>
          </a:xfrm>
        </p:spPr>
        <p:txBody>
          <a:bodyPr/>
          <a:lstStyle/>
          <a:p>
            <a:r>
              <a:rPr lang="pt-BR" dirty="0" err="1" smtClean="0"/>
              <a:t>My</a:t>
            </a:r>
            <a:r>
              <a:rPr lang="pt-BR" dirty="0" smtClean="0"/>
              <a:t> </a:t>
            </a:r>
            <a:r>
              <a:rPr lang="pt-BR" dirty="0" err="1" smtClean="0"/>
              <a:t>Proposal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sz="4800" dirty="0" smtClean="0"/>
          </a:p>
          <a:p>
            <a:pPr algn="ctr">
              <a:buNone/>
            </a:pPr>
            <a:r>
              <a:rPr lang="pt-BR" sz="4800" dirty="0" err="1" smtClean="0"/>
              <a:t>Mobile</a:t>
            </a:r>
            <a:r>
              <a:rPr lang="pt-BR" sz="4800" dirty="0" smtClean="0"/>
              <a:t> </a:t>
            </a:r>
            <a:r>
              <a:rPr lang="pt-BR" sz="4800" dirty="0" err="1" smtClean="0"/>
              <a:t>Cloud</a:t>
            </a:r>
            <a:r>
              <a:rPr lang="pt-BR" sz="4800" dirty="0" smtClean="0"/>
              <a:t> </a:t>
            </a:r>
            <a:r>
              <a:rPr lang="pt-BR" sz="4800" dirty="0" err="1" smtClean="0"/>
              <a:t>Vision</a:t>
            </a:r>
            <a:r>
              <a:rPr lang="pt-BR" sz="4800" dirty="0" smtClean="0"/>
              <a:t> </a:t>
            </a:r>
            <a:r>
              <a:rPr lang="pt-BR" sz="4800" dirty="0" err="1" smtClean="0"/>
              <a:t>based</a:t>
            </a:r>
            <a:r>
              <a:rPr lang="pt-BR" sz="4800" dirty="0" smtClean="0"/>
              <a:t> </a:t>
            </a:r>
            <a:r>
              <a:rPr lang="pt-BR" sz="4800" dirty="0" err="1" smtClean="0"/>
              <a:t>on</a:t>
            </a:r>
            <a:r>
              <a:rPr lang="pt-BR" sz="4800" dirty="0" smtClean="0"/>
              <a:t> </a:t>
            </a:r>
            <a:r>
              <a:rPr lang="pt-BR" sz="4800" dirty="0" err="1" smtClean="0"/>
              <a:t>Smart</a:t>
            </a:r>
            <a:r>
              <a:rPr lang="pt-BR" sz="4800" dirty="0" smtClean="0"/>
              <a:t> </a:t>
            </a:r>
            <a:r>
              <a:rPr lang="pt-BR" sz="4800" dirty="0" err="1" smtClean="0"/>
              <a:t>Cloud</a:t>
            </a:r>
            <a:r>
              <a:rPr lang="pt-BR" sz="4800" dirty="0" smtClean="0"/>
              <a:t> Ranking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81694" y="485776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It </a:t>
            </a:r>
            <a:r>
              <a:rPr lang="pt-BR" sz="2400" dirty="0" err="1" smtClean="0">
                <a:solidFill>
                  <a:srgbClr val="FF0000"/>
                </a:solidFill>
              </a:rPr>
              <a:t>aims</a:t>
            </a:r>
            <a:r>
              <a:rPr lang="pt-BR" sz="2400" dirty="0" smtClean="0">
                <a:solidFill>
                  <a:srgbClr val="FF0000"/>
                </a:solidFill>
              </a:rPr>
              <a:t> to </a:t>
            </a:r>
            <a:r>
              <a:rPr lang="pt-BR" sz="2400" dirty="0" err="1" smtClean="0">
                <a:solidFill>
                  <a:srgbClr val="FF0000"/>
                </a:solidFill>
              </a:rPr>
              <a:t>be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the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first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contribution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of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my</a:t>
            </a:r>
            <a:r>
              <a:rPr lang="pt-BR" sz="2400" dirty="0" smtClean="0">
                <a:solidFill>
                  <a:srgbClr val="FF0000"/>
                </a:solidFill>
              </a:rPr>
              <a:t> PhD.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214290"/>
            <a:ext cx="7254875" cy="785794"/>
          </a:xfrm>
        </p:spPr>
        <p:txBody>
          <a:bodyPr/>
          <a:lstStyle/>
          <a:p>
            <a:r>
              <a:rPr lang="pt-BR" sz="3600" dirty="0" err="1" smtClean="0">
                <a:solidFill>
                  <a:srgbClr val="0070C0"/>
                </a:solidFill>
              </a:rPr>
              <a:t>Their</a:t>
            </a:r>
            <a:r>
              <a:rPr lang="pt-BR" sz="3600" dirty="0" smtClean="0"/>
              <a:t> </a:t>
            </a:r>
            <a:r>
              <a:rPr lang="pt-BR" dirty="0" err="1" smtClean="0"/>
              <a:t>proposal</a:t>
            </a:r>
            <a:endParaRPr lang="pt-BR" dirty="0"/>
          </a:p>
        </p:txBody>
      </p:sp>
      <p:pic>
        <p:nvPicPr>
          <p:cNvPr id="4" name="Picture 2" descr="C:\Dropbox\DOUTORADO\RESEARCH\Mocha Archite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38" y="1357298"/>
            <a:ext cx="7543800" cy="42862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211114" y="4669666"/>
            <a:ext cx="15987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D</a:t>
            </a:r>
            <a:r>
              <a:rPr lang="pt-BR" dirty="0" err="1" smtClean="0"/>
              <a:t>etection</a:t>
            </a:r>
            <a:endParaRPr lang="pt-BR" dirty="0" smtClean="0"/>
          </a:p>
          <a:p>
            <a:r>
              <a:rPr lang="pt-BR" b="1" dirty="0" err="1" smtClean="0">
                <a:solidFill>
                  <a:srgbClr val="00B0F0"/>
                </a:solidFill>
              </a:rPr>
              <a:t>R</a:t>
            </a:r>
            <a:r>
              <a:rPr lang="pt-BR" dirty="0" err="1" smtClean="0"/>
              <a:t>ecognition</a:t>
            </a:r>
            <a:endParaRPr lang="pt-BR" dirty="0"/>
          </a:p>
        </p:txBody>
      </p:sp>
      <p:pic>
        <p:nvPicPr>
          <p:cNvPr id="7" name="Picture 2" descr="https://encrypted-tbn0.gstatic.com/images?q=tbn:ANd9GcS0BFiwsuLTKTe2HLcdIewoznXNpF8jkdGsiiPjcZiFtFRauyHjDg"/>
          <p:cNvPicPr>
            <a:picLocks noChangeAspect="1" noChangeArrowheads="1"/>
          </p:cNvPicPr>
          <p:nvPr/>
        </p:nvPicPr>
        <p:blipFill>
          <a:blip r:embed="rId3" cstate="print"/>
          <a:srcRect t="20000" b="26667"/>
          <a:stretch>
            <a:fillRect/>
          </a:stretch>
        </p:blipFill>
        <p:spPr bwMode="auto">
          <a:xfrm>
            <a:off x="7167578" y="5643578"/>
            <a:ext cx="1205518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214290"/>
            <a:ext cx="7254875" cy="785794"/>
          </a:xfrm>
        </p:spPr>
        <p:txBody>
          <a:bodyPr/>
          <a:lstStyle/>
          <a:p>
            <a:r>
              <a:rPr lang="pt-BR" sz="3600" dirty="0" err="1" smtClean="0">
                <a:solidFill>
                  <a:srgbClr val="FF0000"/>
                </a:solidFill>
              </a:rPr>
              <a:t>My</a:t>
            </a:r>
            <a:r>
              <a:rPr lang="pt-BR" sz="3600" dirty="0" smtClean="0"/>
              <a:t> </a:t>
            </a:r>
            <a:r>
              <a:rPr lang="pt-BR" dirty="0" err="1" smtClean="0"/>
              <a:t>proposal</a:t>
            </a:r>
            <a:endParaRPr lang="pt-BR" dirty="0"/>
          </a:p>
        </p:txBody>
      </p:sp>
      <p:pic>
        <p:nvPicPr>
          <p:cNvPr id="6" name="Picture 1" descr="C:\Dropbox\DOUTORADO\RESEARCH\Base Arcuite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10" y="1428736"/>
            <a:ext cx="7791450" cy="428625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203746" y="4714884"/>
            <a:ext cx="1534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D</a:t>
            </a:r>
            <a:r>
              <a:rPr lang="pt-BR" dirty="0" err="1" smtClean="0"/>
              <a:t>etection</a:t>
            </a:r>
            <a:endParaRPr lang="pt-BR" dirty="0" smtClean="0"/>
          </a:p>
          <a:p>
            <a:r>
              <a:rPr lang="pt-BR" b="1" dirty="0" err="1" smtClean="0">
                <a:solidFill>
                  <a:srgbClr val="00B0F0"/>
                </a:solidFill>
              </a:rPr>
              <a:t>R</a:t>
            </a:r>
            <a:r>
              <a:rPr lang="pt-BR" dirty="0" err="1" smtClean="0"/>
              <a:t>ecognition</a:t>
            </a:r>
            <a:endParaRPr lang="pt-BR" dirty="0"/>
          </a:p>
        </p:txBody>
      </p:sp>
      <p:pic>
        <p:nvPicPr>
          <p:cNvPr id="8" name="Picture 2" descr="http://news.cnet.com/i/bto/20091215/Eucalyptus_Logo_small_text_300_270x2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30" y="5715016"/>
            <a:ext cx="946234" cy="746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214314"/>
            <a:ext cx="7254875" cy="785794"/>
          </a:xfrm>
        </p:spPr>
        <p:txBody>
          <a:bodyPr/>
          <a:lstStyle/>
          <a:p>
            <a:r>
              <a:rPr lang="pt-BR" dirty="0" err="1" smtClean="0"/>
              <a:t>My</a:t>
            </a:r>
            <a:r>
              <a:rPr lang="pt-BR" dirty="0" smtClean="0"/>
              <a:t> </a:t>
            </a:r>
            <a:r>
              <a:rPr lang="pt-BR" dirty="0" err="1" smtClean="0"/>
              <a:t>metrics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Network metrics</a:t>
            </a:r>
            <a:endParaRPr lang="pt-BR" sz="2400" dirty="0" smtClean="0"/>
          </a:p>
          <a:p>
            <a:pPr lvl="2"/>
            <a:r>
              <a:rPr lang="en-US" dirty="0" smtClean="0"/>
              <a:t>Speed (throughput and delay), </a:t>
            </a:r>
            <a:endParaRPr lang="pt-BR" sz="2000" dirty="0" smtClean="0"/>
          </a:p>
          <a:p>
            <a:pPr lvl="2"/>
            <a:r>
              <a:rPr lang="en-US" dirty="0" smtClean="0"/>
              <a:t>Accuracy (error rate) and </a:t>
            </a:r>
            <a:endParaRPr lang="pt-BR" sz="2000" dirty="0" smtClean="0"/>
          </a:p>
          <a:p>
            <a:pPr lvl="2"/>
            <a:r>
              <a:rPr lang="en-US" dirty="0" smtClean="0"/>
              <a:t>Availability </a:t>
            </a:r>
          </a:p>
          <a:p>
            <a:pPr lvl="2"/>
            <a:r>
              <a:rPr lang="en-US" dirty="0" smtClean="0"/>
              <a:t>Electric Power</a:t>
            </a:r>
            <a:endParaRPr lang="pt-BR" sz="2000" dirty="0" smtClean="0"/>
          </a:p>
          <a:p>
            <a:pPr lvl="1"/>
            <a:r>
              <a:rPr lang="en-US" dirty="0" smtClean="0"/>
              <a:t>Performance </a:t>
            </a:r>
            <a:endParaRPr lang="pt-BR" sz="2400" dirty="0" smtClean="0"/>
          </a:p>
          <a:p>
            <a:pPr lvl="2"/>
            <a:r>
              <a:rPr lang="pt-BR" dirty="0" smtClean="0"/>
              <a:t>Time to execute </a:t>
            </a:r>
            <a:r>
              <a:rPr lang="pt-BR" dirty="0" err="1" smtClean="0"/>
              <a:t>instructions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214314"/>
            <a:ext cx="7254875" cy="785794"/>
          </a:xfrm>
        </p:spPr>
        <p:txBody>
          <a:bodyPr/>
          <a:lstStyle/>
          <a:p>
            <a:r>
              <a:rPr lang="pt-BR" dirty="0" err="1" smtClean="0"/>
              <a:t>Experiment</a:t>
            </a:r>
            <a:r>
              <a:rPr lang="pt-BR" dirty="0" smtClean="0"/>
              <a:t> </a:t>
            </a:r>
            <a:r>
              <a:rPr lang="pt-BR" dirty="0" err="1" smtClean="0"/>
              <a:t>Plan</a:t>
            </a: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56" y="1928802"/>
            <a:ext cx="552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022332" y="1712778"/>
            <a:ext cx="9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Cloudlet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70404" y="2504866"/>
            <a:ext cx="51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D</a:t>
            </a:r>
            <a:r>
              <a:rPr lang="pt-BR" sz="1600" dirty="0" smtClean="0"/>
              <a:t>, </a:t>
            </a:r>
            <a:r>
              <a:rPr lang="pt-BR" sz="1600" dirty="0" smtClean="0">
                <a:solidFill>
                  <a:srgbClr val="00B0F0"/>
                </a:solidFill>
              </a:rPr>
              <a:t>R</a:t>
            </a:r>
            <a:endParaRPr lang="pt-BR" sz="1600" dirty="0">
              <a:solidFill>
                <a:srgbClr val="00B0F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80" y="1928802"/>
            <a:ext cx="323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>
            <a:endCxn id="4" idx="1"/>
          </p:cNvCxnSpPr>
          <p:nvPr/>
        </p:nvCxnSpPr>
        <p:spPr>
          <a:xfrm>
            <a:off x="1014220" y="2288842"/>
            <a:ext cx="1224136" cy="40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8476" y="1136714"/>
            <a:ext cx="552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750524" y="1712778"/>
            <a:ext cx="51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D</a:t>
            </a:r>
            <a:r>
              <a:rPr lang="pt-BR" sz="1600" dirty="0" smtClean="0"/>
              <a:t>, </a:t>
            </a:r>
            <a:r>
              <a:rPr lang="pt-BR" sz="1600" dirty="0" smtClean="0">
                <a:solidFill>
                  <a:srgbClr val="00B0F0"/>
                </a:solidFill>
              </a:rPr>
              <a:t>R</a:t>
            </a:r>
            <a:endParaRPr lang="pt-BR" sz="1600" dirty="0">
              <a:solidFill>
                <a:srgbClr val="00B0F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468" y="2216834"/>
            <a:ext cx="552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678516" y="2792898"/>
            <a:ext cx="51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D</a:t>
            </a:r>
            <a:r>
              <a:rPr lang="pt-BR" sz="1600" dirty="0" smtClean="0"/>
              <a:t>, </a:t>
            </a:r>
            <a:r>
              <a:rPr lang="pt-BR" sz="1600" dirty="0" smtClean="0">
                <a:solidFill>
                  <a:srgbClr val="00B0F0"/>
                </a:solidFill>
              </a:rPr>
              <a:t>R</a:t>
            </a:r>
            <a:endParaRPr lang="pt-BR" sz="1600" dirty="0">
              <a:solidFill>
                <a:srgbClr val="00B0F0"/>
              </a:solidFill>
            </a:endParaRPr>
          </a:p>
        </p:txBody>
      </p:sp>
      <p:cxnSp>
        <p:nvCxnSpPr>
          <p:cNvPr id="13" name="Conector de seta reta 12"/>
          <p:cNvCxnSpPr>
            <a:stCxn id="4" idx="3"/>
          </p:cNvCxnSpPr>
          <p:nvPr/>
        </p:nvCxnSpPr>
        <p:spPr>
          <a:xfrm flipV="1">
            <a:off x="2790806" y="1712778"/>
            <a:ext cx="527670" cy="616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4" idx="3"/>
          </p:cNvCxnSpPr>
          <p:nvPr/>
        </p:nvCxnSpPr>
        <p:spPr>
          <a:xfrm>
            <a:off x="2790806" y="2328852"/>
            <a:ext cx="527670" cy="176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590" y="2005940"/>
            <a:ext cx="552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6871566" y="1789916"/>
            <a:ext cx="9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Cloudlet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519638" y="258200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00B0F0"/>
                </a:solidFill>
              </a:rPr>
              <a:t>R</a:t>
            </a:r>
            <a:endParaRPr lang="pt-BR" sz="1600" dirty="0">
              <a:solidFill>
                <a:srgbClr val="00B0F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414" y="2005940"/>
            <a:ext cx="323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ector de seta reta 18"/>
          <p:cNvCxnSpPr/>
          <p:nvPr/>
        </p:nvCxnSpPr>
        <p:spPr>
          <a:xfrm>
            <a:off x="7015582" y="1573892"/>
            <a:ext cx="115212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702" y="2293972"/>
            <a:ext cx="552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ixaDeTexto 20"/>
          <p:cNvSpPr txBox="1"/>
          <p:nvPr/>
        </p:nvSpPr>
        <p:spPr>
          <a:xfrm>
            <a:off x="8527750" y="287003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00B0F0"/>
                </a:solidFill>
              </a:rPr>
              <a:t>R</a:t>
            </a:r>
            <a:endParaRPr lang="pt-BR" sz="1600" dirty="0">
              <a:solidFill>
                <a:srgbClr val="00B0F0"/>
              </a:solidFill>
            </a:endParaRPr>
          </a:p>
        </p:txBody>
      </p:sp>
      <p:cxnSp>
        <p:nvCxnSpPr>
          <p:cNvPr id="22" name="Conector de seta reta 21"/>
          <p:cNvCxnSpPr>
            <a:stCxn id="15" idx="3"/>
          </p:cNvCxnSpPr>
          <p:nvPr/>
        </p:nvCxnSpPr>
        <p:spPr>
          <a:xfrm flipV="1">
            <a:off x="7640040" y="1789916"/>
            <a:ext cx="527670" cy="616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5" idx="3"/>
          </p:cNvCxnSpPr>
          <p:nvPr/>
        </p:nvCxnSpPr>
        <p:spPr>
          <a:xfrm>
            <a:off x="7640040" y="2405990"/>
            <a:ext cx="527670" cy="176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710" y="1285860"/>
            <a:ext cx="552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/>
          <p:nvPr/>
        </p:nvSpPr>
        <p:spPr>
          <a:xfrm>
            <a:off x="8599758" y="178991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00B0F0"/>
                </a:solidFill>
              </a:rPr>
              <a:t>R</a:t>
            </a:r>
            <a:endParaRPr lang="pt-BR" sz="1600" dirty="0">
              <a:solidFill>
                <a:srgbClr val="00B0F0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791446" y="1933932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D</a:t>
            </a:r>
            <a:endParaRPr lang="pt-BR" sz="1600" dirty="0"/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6151486" y="1573892"/>
            <a:ext cx="86409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1381100" y="3000372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0070C0"/>
                </a:solidFill>
              </a:rPr>
              <a:t>Their</a:t>
            </a:r>
            <a:r>
              <a:rPr lang="pt-BR" sz="2400" b="1" dirty="0" smtClean="0"/>
              <a:t> </a:t>
            </a:r>
            <a:r>
              <a:rPr lang="pt-BR" b="1" dirty="0" err="1" smtClean="0"/>
              <a:t>proposal</a:t>
            </a:r>
            <a:endParaRPr lang="pt-BR" b="1" dirty="0"/>
          </a:p>
        </p:txBody>
      </p:sp>
      <p:sp>
        <p:nvSpPr>
          <p:cNvPr id="29" name="Retângulo 28"/>
          <p:cNvSpPr/>
          <p:nvPr/>
        </p:nvSpPr>
        <p:spPr>
          <a:xfrm>
            <a:off x="6024570" y="3033710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0000"/>
                </a:solidFill>
              </a:rPr>
              <a:t>My</a:t>
            </a:r>
            <a:r>
              <a:rPr lang="pt-BR" sz="2400" b="1" dirty="0" smtClean="0"/>
              <a:t> </a:t>
            </a:r>
            <a:r>
              <a:rPr lang="pt-BR" b="1" dirty="0" err="1" smtClean="0"/>
              <a:t>proposal</a:t>
            </a:r>
            <a:endParaRPr lang="pt-BR" b="1" dirty="0"/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0" y="3857628"/>
            <a:ext cx="990600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5062810" y="5143512"/>
            <a:ext cx="1819016" cy="844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Round Time </a:t>
            </a:r>
            <a:r>
              <a:rPr lang="pt-BR" dirty="0" err="1" smtClean="0">
                <a:solidFill>
                  <a:schemeClr val="tx1"/>
                </a:solidFill>
              </a:rPr>
              <a:t>Trip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238356" y="5072074"/>
            <a:ext cx="2347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err="1" smtClean="0"/>
              <a:t>Number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Faces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 smtClean="0"/>
              <a:t>Type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Connection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[...]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4381496" y="4286256"/>
            <a:ext cx="1001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ANOVA</a:t>
            </a:r>
            <a:endParaRPr lang="pt-BR" b="1" dirty="0"/>
          </a:p>
        </p:txBody>
      </p:sp>
      <p:sp>
        <p:nvSpPr>
          <p:cNvPr id="35" name="Chave esquerda 34"/>
          <p:cNvSpPr/>
          <p:nvPr/>
        </p:nvSpPr>
        <p:spPr>
          <a:xfrm>
            <a:off x="4810124" y="4929198"/>
            <a:ext cx="71438" cy="12858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orma livre 35"/>
          <p:cNvSpPr/>
          <p:nvPr/>
        </p:nvSpPr>
        <p:spPr>
          <a:xfrm>
            <a:off x="149225" y="746125"/>
            <a:ext cx="5178425" cy="4025900"/>
          </a:xfrm>
          <a:custGeom>
            <a:avLst/>
            <a:gdLst>
              <a:gd name="connsiteX0" fmla="*/ 117475 w 5178425"/>
              <a:gd name="connsiteY0" fmla="*/ 1520825 h 4025900"/>
              <a:gd name="connsiteX1" fmla="*/ 98425 w 5178425"/>
              <a:gd name="connsiteY1" fmla="*/ 1387475 h 4025900"/>
              <a:gd name="connsiteX2" fmla="*/ 708025 w 5178425"/>
              <a:gd name="connsiteY2" fmla="*/ 625475 h 4025900"/>
              <a:gd name="connsiteX3" fmla="*/ 2765425 w 5178425"/>
              <a:gd name="connsiteY3" fmla="*/ 377825 h 4025900"/>
              <a:gd name="connsiteX4" fmla="*/ 4670425 w 5178425"/>
              <a:gd name="connsiteY4" fmla="*/ 377825 h 4025900"/>
              <a:gd name="connsiteX5" fmla="*/ 4651375 w 5178425"/>
              <a:gd name="connsiteY5" fmla="*/ 2644775 h 4025900"/>
              <a:gd name="connsiteX6" fmla="*/ 1508125 w 5178425"/>
              <a:gd name="connsiteY6" fmla="*/ 3711575 h 4025900"/>
              <a:gd name="connsiteX7" fmla="*/ 136525 w 5178425"/>
              <a:gd name="connsiteY7" fmla="*/ 758825 h 4025900"/>
              <a:gd name="connsiteX8" fmla="*/ 136525 w 5178425"/>
              <a:gd name="connsiteY8" fmla="*/ 758825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8425" h="4025900">
                <a:moveTo>
                  <a:pt x="117475" y="1520825"/>
                </a:moveTo>
                <a:cubicBezTo>
                  <a:pt x="58737" y="1528762"/>
                  <a:pt x="0" y="1536700"/>
                  <a:pt x="98425" y="1387475"/>
                </a:cubicBezTo>
                <a:cubicBezTo>
                  <a:pt x="196850" y="1238250"/>
                  <a:pt x="263525" y="793750"/>
                  <a:pt x="708025" y="625475"/>
                </a:cubicBezTo>
                <a:cubicBezTo>
                  <a:pt x="1152525" y="457200"/>
                  <a:pt x="2105025" y="419100"/>
                  <a:pt x="2765425" y="377825"/>
                </a:cubicBezTo>
                <a:cubicBezTo>
                  <a:pt x="3425825" y="336550"/>
                  <a:pt x="4356100" y="0"/>
                  <a:pt x="4670425" y="377825"/>
                </a:cubicBezTo>
                <a:cubicBezTo>
                  <a:pt x="4984750" y="755650"/>
                  <a:pt x="5178425" y="2089150"/>
                  <a:pt x="4651375" y="2644775"/>
                </a:cubicBezTo>
                <a:cubicBezTo>
                  <a:pt x="4124325" y="3200400"/>
                  <a:pt x="2260600" y="4025900"/>
                  <a:pt x="1508125" y="3711575"/>
                </a:cubicBezTo>
                <a:cubicBezTo>
                  <a:pt x="755650" y="3397250"/>
                  <a:pt x="136525" y="758825"/>
                  <a:pt x="136525" y="758825"/>
                </a:cubicBezTo>
                <a:lnTo>
                  <a:pt x="136525" y="75882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1809728" y="400050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solidFill>
                  <a:srgbClr val="00B050"/>
                </a:solidFill>
              </a:rPr>
              <a:t>Done</a:t>
            </a:r>
            <a:r>
              <a:rPr lang="pt-BR" sz="2400" b="1" dirty="0" smtClean="0">
                <a:solidFill>
                  <a:srgbClr val="00B050"/>
                </a:solidFill>
              </a:rPr>
              <a:t>!</a:t>
            </a:r>
            <a:endParaRPr lang="pt-BR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381250" y="214295"/>
            <a:ext cx="7254875" cy="785813"/>
          </a:xfrm>
        </p:spPr>
        <p:txBody>
          <a:bodyPr/>
          <a:lstStyle/>
          <a:p>
            <a:r>
              <a:rPr lang="pt-BR" dirty="0" err="1" smtClean="0"/>
              <a:t>Next</a:t>
            </a:r>
            <a:r>
              <a:rPr lang="pt-BR" dirty="0" smtClean="0"/>
              <a:t> </a:t>
            </a:r>
            <a:r>
              <a:rPr lang="pt-BR" dirty="0" err="1" smtClean="0"/>
              <a:t>Steps</a:t>
            </a:r>
            <a:endParaRPr lang="pt-BR" dirty="0" smtClean="0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Submission</a:t>
            </a:r>
            <a:r>
              <a:rPr lang="pt-BR" sz="2800" dirty="0" smtClean="0"/>
              <a:t> to </a:t>
            </a:r>
            <a:r>
              <a:rPr lang="pt-BR" sz="2800" b="1" dirty="0" smtClean="0"/>
              <a:t>SBRC 2014 </a:t>
            </a:r>
          </a:p>
          <a:p>
            <a:pPr lvl="1"/>
            <a:r>
              <a:rPr lang="pt-BR" sz="2400" dirty="0" smtClean="0"/>
              <a:t>(deadline: </a:t>
            </a:r>
            <a:r>
              <a:rPr lang="pt-BR" sz="2400" dirty="0" err="1" smtClean="0"/>
              <a:t>Dec</a:t>
            </a:r>
            <a:r>
              <a:rPr lang="pt-BR" sz="2400" dirty="0" smtClean="0"/>
              <a:t> 2, 2013 )</a:t>
            </a:r>
          </a:p>
          <a:p>
            <a:r>
              <a:rPr lang="pt-BR" sz="2800" dirty="0" err="1" smtClean="0"/>
              <a:t>Add</a:t>
            </a:r>
            <a:r>
              <a:rPr lang="pt-BR" sz="2800" dirty="0" smtClean="0"/>
              <a:t> </a:t>
            </a:r>
            <a:r>
              <a:rPr lang="pt-BR" sz="2800" dirty="0" err="1" smtClean="0"/>
              <a:t>new</a:t>
            </a:r>
            <a:r>
              <a:rPr lang="pt-BR" sz="2800" dirty="0" smtClean="0"/>
              <a:t> </a:t>
            </a:r>
            <a:r>
              <a:rPr lang="pt-BR" sz="2800" dirty="0" err="1" smtClean="0"/>
              <a:t>metrics</a:t>
            </a:r>
            <a:endParaRPr lang="pt-BR" sz="2800" dirty="0" smtClean="0"/>
          </a:p>
          <a:p>
            <a:r>
              <a:rPr lang="pt-BR" sz="2800" dirty="0" smtClean="0"/>
              <a:t>Use </a:t>
            </a:r>
            <a:r>
              <a:rPr lang="pt-BR" sz="2800" dirty="0" err="1" smtClean="0"/>
              <a:t>Models</a:t>
            </a:r>
            <a:r>
              <a:rPr lang="pt-BR" sz="2800" dirty="0" smtClean="0"/>
              <a:t> 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682" name="Picture 2" descr="http://blog.supermedia.com/media/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93067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 rot="21021589">
            <a:off x="117300" y="156451"/>
            <a:ext cx="2000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err="1" smtClean="0">
                <a:solidFill>
                  <a:srgbClr val="FF0000"/>
                </a:solidFill>
              </a:rPr>
              <a:t>Thank</a:t>
            </a:r>
            <a:endParaRPr lang="pt-BR" sz="4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4800" b="1" dirty="0" err="1" smtClean="0">
                <a:solidFill>
                  <a:srgbClr val="FF0000"/>
                </a:solidFill>
              </a:rPr>
              <a:t>You</a:t>
            </a:r>
            <a:r>
              <a:rPr lang="pt-BR" sz="4800" b="1" dirty="0" smtClean="0">
                <a:solidFill>
                  <a:srgbClr val="FF0000"/>
                </a:solidFill>
              </a:rPr>
              <a:t>!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285752"/>
            <a:ext cx="7254875" cy="785794"/>
          </a:xfrm>
        </p:spPr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309530" y="1000108"/>
          <a:ext cx="928694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214298"/>
            <a:ext cx="7254875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17410" name="Picture 2" descr="http://www.trajano.net/wp-content/uploads/2013/05/cloud-computing-datatr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680" y="1412776"/>
            <a:ext cx="6500651" cy="45012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640965" y="4293096"/>
            <a:ext cx="468052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4094905" y="4581128"/>
            <a:ext cx="1161047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1910662" y="4725144"/>
            <a:ext cx="2262251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 rot="877576">
            <a:off x="5445059" y="4171039"/>
            <a:ext cx="2262251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 rot="877576">
            <a:off x="7693693" y="4199515"/>
            <a:ext cx="488619" cy="40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/>
          <p:cNvSpPr txBox="1"/>
          <p:nvPr/>
        </p:nvSpPr>
        <p:spPr>
          <a:xfrm>
            <a:off x="4881562" y="5786454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err="1" smtClean="0"/>
              <a:t>Mobile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Cloud</a:t>
            </a:r>
            <a:r>
              <a:rPr lang="pt-BR" sz="2400" b="1" i="1" dirty="0" smtClean="0"/>
              <a:t> Computing (MCC)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4810124" y="2930074"/>
            <a:ext cx="4602511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br>
              <a:rPr lang="en-US" dirty="0" smtClean="0"/>
            </a:br>
            <a:r>
              <a:rPr lang="en-US" dirty="0" smtClean="0"/>
              <a:t>(MCC Advantages)</a:t>
            </a:r>
            <a:endParaRPr lang="en-US" dirty="0"/>
          </a:p>
        </p:txBody>
      </p:sp>
      <p:pic>
        <p:nvPicPr>
          <p:cNvPr id="11266" name="Picture 2" descr="http://media02.hongkiat.com/conserve-smartphone-battery-life/conserve-battery-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72" y="1357298"/>
            <a:ext cx="3408146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8" name="Picture 4" descr="http://p.globalsources.com/IMAGES/PDT/B1054484935/Smartph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228" y="3074090"/>
            <a:ext cx="2886320" cy="2664296"/>
          </a:xfrm>
          <a:prstGeom prst="rect">
            <a:avLst/>
          </a:prstGeom>
          <a:noFill/>
        </p:spPr>
      </p:pic>
      <p:pic>
        <p:nvPicPr>
          <p:cNvPr id="11270" name="Picture 6" descr="https://encrypted-tbn2.gstatic.com/images?q=tbn:ANd9GcTC9RFUue4Mj0I2TIO_KeGifgWRcGfqciCYwmrx6jiQ78y4Gh8m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1958" y="4929198"/>
            <a:ext cx="1248139" cy="1152128"/>
          </a:xfrm>
          <a:prstGeom prst="rect">
            <a:avLst/>
          </a:prstGeom>
          <a:noFill/>
        </p:spPr>
      </p:pic>
      <p:pic>
        <p:nvPicPr>
          <p:cNvPr id="11272" name="Picture 8" descr="http://images01.olx.com.br/ui/18/13/73/1359139796_402741073_2-Processador-775P-Intel-Core-I5-760-28GHZ-8MB-1156M-Guarapa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357430"/>
            <a:ext cx="1950217" cy="1440160"/>
          </a:xfrm>
          <a:prstGeom prst="rect">
            <a:avLst/>
          </a:prstGeom>
          <a:noFill/>
        </p:spPr>
      </p:pic>
      <p:pic>
        <p:nvPicPr>
          <p:cNvPr id="11274" name="Picture 10" descr="http://blog.cpr-shelbytownship.com/files/2013/05/iphone-4-broken-screen-repai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506" y="3931506"/>
            <a:ext cx="2731982" cy="2521830"/>
          </a:xfrm>
          <a:prstGeom prst="rect">
            <a:avLst/>
          </a:prstGeom>
          <a:noFill/>
        </p:spPr>
      </p:pic>
      <p:sp>
        <p:nvSpPr>
          <p:cNvPr id="13" name="Forma livre 12"/>
          <p:cNvSpPr/>
          <p:nvPr/>
        </p:nvSpPr>
        <p:spPr>
          <a:xfrm>
            <a:off x="106680" y="899160"/>
            <a:ext cx="7068820" cy="3380740"/>
          </a:xfrm>
          <a:custGeom>
            <a:avLst/>
            <a:gdLst>
              <a:gd name="connsiteX0" fmla="*/ 1752600 w 7068820"/>
              <a:gd name="connsiteY0" fmla="*/ 259080 h 3380740"/>
              <a:gd name="connsiteX1" fmla="*/ 4495800 w 7068820"/>
              <a:gd name="connsiteY1" fmla="*/ 228600 h 3380740"/>
              <a:gd name="connsiteX2" fmla="*/ 6873240 w 7068820"/>
              <a:gd name="connsiteY2" fmla="*/ 1630680 h 3380740"/>
              <a:gd name="connsiteX3" fmla="*/ 5669280 w 7068820"/>
              <a:gd name="connsiteY3" fmla="*/ 3124200 h 3380740"/>
              <a:gd name="connsiteX4" fmla="*/ 2682240 w 7068820"/>
              <a:gd name="connsiteY4" fmla="*/ 3169920 h 3380740"/>
              <a:gd name="connsiteX5" fmla="*/ 365760 w 7068820"/>
              <a:gd name="connsiteY5" fmla="*/ 2270760 h 3380740"/>
              <a:gd name="connsiteX6" fmla="*/ 487680 w 7068820"/>
              <a:gd name="connsiteY6" fmla="*/ 624840 h 3380740"/>
              <a:gd name="connsiteX7" fmla="*/ 1859280 w 7068820"/>
              <a:gd name="connsiteY7" fmla="*/ 15240 h 3380740"/>
              <a:gd name="connsiteX8" fmla="*/ 1859280 w 7068820"/>
              <a:gd name="connsiteY8" fmla="*/ 15240 h 338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8820" h="3380740">
                <a:moveTo>
                  <a:pt x="1752600" y="259080"/>
                </a:moveTo>
                <a:cubicBezTo>
                  <a:pt x="2697480" y="129540"/>
                  <a:pt x="3642360" y="0"/>
                  <a:pt x="4495800" y="228600"/>
                </a:cubicBezTo>
                <a:cubicBezTo>
                  <a:pt x="5349240" y="457200"/>
                  <a:pt x="6677660" y="1148080"/>
                  <a:pt x="6873240" y="1630680"/>
                </a:cubicBezTo>
                <a:cubicBezTo>
                  <a:pt x="7068820" y="2113280"/>
                  <a:pt x="6367780" y="2867660"/>
                  <a:pt x="5669280" y="3124200"/>
                </a:cubicBezTo>
                <a:cubicBezTo>
                  <a:pt x="4970780" y="3380740"/>
                  <a:pt x="3566160" y="3312160"/>
                  <a:pt x="2682240" y="3169920"/>
                </a:cubicBezTo>
                <a:cubicBezTo>
                  <a:pt x="1798320" y="3027680"/>
                  <a:pt x="731520" y="2694940"/>
                  <a:pt x="365760" y="2270760"/>
                </a:cubicBezTo>
                <a:cubicBezTo>
                  <a:pt x="0" y="1846580"/>
                  <a:pt x="238760" y="1000760"/>
                  <a:pt x="487680" y="624840"/>
                </a:cubicBezTo>
                <a:cubicBezTo>
                  <a:pt x="736600" y="248920"/>
                  <a:pt x="1859280" y="15240"/>
                  <a:pt x="1859280" y="15240"/>
                </a:cubicBezTo>
                <a:lnTo>
                  <a:pt x="1859280" y="1524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commercenews.com.br/wp-content/uploads/2013/01/mobile-comme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79092"/>
            <a:ext cx="3088007" cy="1878908"/>
          </a:xfrm>
          <a:prstGeom prst="rect">
            <a:avLst/>
          </a:prstGeom>
          <a:noFill/>
        </p:spPr>
      </p:pic>
      <p:pic>
        <p:nvPicPr>
          <p:cNvPr id="9220" name="Picture 4" descr="http://4.bp.blogspot.com/-mk-lCE3d5fk/US9ERirZ29I/AAAAAAAAAdE/YwVefQD6oPw/s1600/Tablet&amp;books_wScreen+-+purchased+stock+copy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04" y="1928802"/>
            <a:ext cx="2807085" cy="2016794"/>
          </a:xfrm>
          <a:prstGeom prst="rect">
            <a:avLst/>
          </a:prstGeom>
          <a:noFill/>
        </p:spPr>
      </p:pic>
      <p:pic>
        <p:nvPicPr>
          <p:cNvPr id="9224" name="Picture 8" descr="http://www.pmjournal.gr/wp-content/uploads/2012/12/new-mobile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1987" y="4941168"/>
            <a:ext cx="3404013" cy="1944216"/>
          </a:xfrm>
          <a:prstGeom prst="rect">
            <a:avLst/>
          </a:prstGeom>
          <a:noFill/>
        </p:spPr>
      </p:pic>
      <p:pic>
        <p:nvPicPr>
          <p:cNvPr id="9226" name="Picture 10" descr="http://mashable.com/wp-content/uploads/2012/03/Mobile-Gaming-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6723" y="4221089"/>
            <a:ext cx="4138014" cy="2635349"/>
          </a:xfrm>
          <a:prstGeom prst="rect">
            <a:avLst/>
          </a:prstGeom>
          <a:noFill/>
        </p:spPr>
      </p:pic>
      <p:sp>
        <p:nvSpPr>
          <p:cNvPr id="9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br>
              <a:rPr lang="en-US" dirty="0" smtClean="0"/>
            </a:br>
            <a:r>
              <a:rPr lang="en-US" dirty="0" smtClean="0"/>
              <a:t>(MCC Applications)</a:t>
            </a:r>
            <a:endParaRPr lang="en-US" dirty="0"/>
          </a:p>
        </p:txBody>
      </p:sp>
      <p:pic>
        <p:nvPicPr>
          <p:cNvPr id="68610" name="Picture 2" descr="http://img-ipad.lisisoft.com/img/2/6/2607-1-face-recognition-lock-your.jpg"/>
          <p:cNvPicPr>
            <a:picLocks noChangeAspect="1" noChangeArrowheads="1"/>
          </p:cNvPicPr>
          <p:nvPr/>
        </p:nvPicPr>
        <p:blipFill>
          <a:blip r:embed="rId7"/>
          <a:srcRect l="19811" t="5661" r="20755" b="16981"/>
          <a:stretch>
            <a:fillRect/>
          </a:stretch>
        </p:blipFill>
        <p:spPr bwMode="auto">
          <a:xfrm>
            <a:off x="6953264" y="1500174"/>
            <a:ext cx="1207476" cy="2357454"/>
          </a:xfrm>
          <a:prstGeom prst="rect">
            <a:avLst/>
          </a:prstGeom>
          <a:noFill/>
        </p:spPr>
      </p:pic>
      <p:sp>
        <p:nvSpPr>
          <p:cNvPr id="11" name="Forma livre 10"/>
          <p:cNvSpPr/>
          <p:nvPr/>
        </p:nvSpPr>
        <p:spPr>
          <a:xfrm>
            <a:off x="6017260" y="982980"/>
            <a:ext cx="2900680" cy="3835400"/>
          </a:xfrm>
          <a:custGeom>
            <a:avLst/>
            <a:gdLst>
              <a:gd name="connsiteX0" fmla="*/ 1557020 w 2900680"/>
              <a:gd name="connsiteY0" fmla="*/ 83820 h 3835400"/>
              <a:gd name="connsiteX1" fmla="*/ 2075180 w 2900680"/>
              <a:gd name="connsiteY1" fmla="*/ 251460 h 3835400"/>
              <a:gd name="connsiteX2" fmla="*/ 2867660 w 2900680"/>
              <a:gd name="connsiteY2" fmla="*/ 1592580 h 3835400"/>
              <a:gd name="connsiteX3" fmla="*/ 2273300 w 2900680"/>
              <a:gd name="connsiteY3" fmla="*/ 3512820 h 3835400"/>
              <a:gd name="connsiteX4" fmla="*/ 901700 w 2900680"/>
              <a:gd name="connsiteY4" fmla="*/ 3528060 h 3835400"/>
              <a:gd name="connsiteX5" fmla="*/ 215900 w 2900680"/>
              <a:gd name="connsiteY5" fmla="*/ 2613660 h 3835400"/>
              <a:gd name="connsiteX6" fmla="*/ 414020 w 2900680"/>
              <a:gd name="connsiteY6" fmla="*/ 662940 h 3835400"/>
              <a:gd name="connsiteX7" fmla="*/ 2700020 w 2900680"/>
              <a:gd name="connsiteY7" fmla="*/ 205740 h 3835400"/>
              <a:gd name="connsiteX8" fmla="*/ 2700020 w 2900680"/>
              <a:gd name="connsiteY8" fmla="*/ 20574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680" h="3835400">
                <a:moveTo>
                  <a:pt x="1557020" y="83820"/>
                </a:moveTo>
                <a:cubicBezTo>
                  <a:pt x="1706880" y="41910"/>
                  <a:pt x="1856740" y="0"/>
                  <a:pt x="2075180" y="251460"/>
                </a:cubicBezTo>
                <a:cubicBezTo>
                  <a:pt x="2293620" y="502920"/>
                  <a:pt x="2834640" y="1049020"/>
                  <a:pt x="2867660" y="1592580"/>
                </a:cubicBezTo>
                <a:cubicBezTo>
                  <a:pt x="2900680" y="2136140"/>
                  <a:pt x="2600960" y="3190240"/>
                  <a:pt x="2273300" y="3512820"/>
                </a:cubicBezTo>
                <a:cubicBezTo>
                  <a:pt x="1945640" y="3835400"/>
                  <a:pt x="1244600" y="3677920"/>
                  <a:pt x="901700" y="3528060"/>
                </a:cubicBezTo>
                <a:cubicBezTo>
                  <a:pt x="558800" y="3378200"/>
                  <a:pt x="297180" y="3091180"/>
                  <a:pt x="215900" y="2613660"/>
                </a:cubicBezTo>
                <a:cubicBezTo>
                  <a:pt x="134620" y="2136140"/>
                  <a:pt x="0" y="1064260"/>
                  <a:pt x="414020" y="662940"/>
                </a:cubicBezTo>
                <a:cubicBezTo>
                  <a:pt x="828040" y="261620"/>
                  <a:pt x="2700020" y="205740"/>
                  <a:pt x="2700020" y="205740"/>
                </a:cubicBezTo>
                <a:lnTo>
                  <a:pt x="2700020" y="20574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petapixel.com/assets/uploads/2012/03/facialrecognition_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32" y="1571612"/>
            <a:ext cx="5905500" cy="4086226"/>
          </a:xfrm>
          <a:prstGeom prst="rect">
            <a:avLst/>
          </a:prstGeom>
          <a:noFill/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</a:t>
            </a:r>
            <a:br>
              <a:rPr lang="en-US" dirty="0" smtClean="0"/>
            </a:br>
            <a:r>
              <a:rPr lang="en-US" dirty="0" smtClean="0"/>
              <a:t>(Computing Vision)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r>
              <a:rPr lang="pt-BR" dirty="0" err="1" smtClean="0"/>
              <a:t>Motivation</a:t>
            </a:r>
            <a:endParaRPr lang="pt-BR" dirty="0" smtClean="0"/>
          </a:p>
        </p:txBody>
      </p:sp>
      <p:pic>
        <p:nvPicPr>
          <p:cNvPr id="5" name="Picture 4" descr="http://2.bp.blogspot.com/_hY3N_B8llkA/SdjuGc66WSI/AAAAAAAAAD0/xnuRFyQAu-s/s320/servi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32" y="3071810"/>
            <a:ext cx="1263556" cy="1263556"/>
          </a:xfrm>
          <a:prstGeom prst="rect">
            <a:avLst/>
          </a:prstGeom>
          <a:noFill/>
        </p:spPr>
      </p:pic>
      <p:pic>
        <p:nvPicPr>
          <p:cNvPr id="6" name="Picture 6" descr="http://images.christianpost.com/portugues/full/55651/iphone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3143248"/>
            <a:ext cx="1512168" cy="1039616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>
          <a:xfrm>
            <a:off x="1340142" y="3643314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0800000">
            <a:off x="1309662" y="3857628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 descr="http://www.biometricupdate.com/wp-content/uploads/2012/08/facial-recogniti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0190" y="2857496"/>
            <a:ext cx="3067050" cy="1495426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881034" y="2071678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/>
              <a:t>Why</a:t>
            </a:r>
            <a:r>
              <a:rPr lang="pt-BR" sz="3200" b="1" dirty="0" smtClean="0"/>
              <a:t> MCC ?</a:t>
            </a:r>
            <a:endParaRPr lang="pt-BR" sz="3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578972" y="2000240"/>
            <a:ext cx="482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/>
              <a:t>Why</a:t>
            </a:r>
            <a:r>
              <a:rPr lang="pt-BR" sz="3200" b="1" dirty="0" smtClean="0"/>
              <a:t> Face </a:t>
            </a:r>
            <a:r>
              <a:rPr lang="pt-BR" sz="3200" b="1" dirty="0" err="1" smtClean="0"/>
              <a:t>Recognition</a:t>
            </a:r>
            <a:r>
              <a:rPr lang="pt-BR" sz="3200" b="1" dirty="0" smtClean="0"/>
              <a:t>?</a:t>
            </a:r>
            <a:endParaRPr lang="pt-BR" sz="3200" b="1" dirty="0"/>
          </a:p>
        </p:txBody>
      </p:sp>
      <p:pic>
        <p:nvPicPr>
          <p:cNvPr id="6153" name="Picture 9" descr="http://i1.wp.com/www.albanytribune.com/wp-content/uploads/2013/04/Dzhokhar-and-Tamerlan-Tsarnaev-suspects-in-Boston-Marathon-bombings-together-in-crowd.-Photo-FBI.png?fit=336%2C2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1430" y="4572008"/>
            <a:ext cx="2714644" cy="1672415"/>
          </a:xfrm>
          <a:prstGeom prst="rect">
            <a:avLst/>
          </a:prstGeom>
          <a:noFill/>
        </p:spPr>
      </p:pic>
      <p:pic>
        <p:nvPicPr>
          <p:cNvPr id="6155" name="Picture 11" descr="http://veja0.abrilm.com.br/assets/images/2013/6/155675/brasil-protestos-sao-paulo-prefeitura-vandalismo-20130618-01-size-598.jpg?13716879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6458" y="4540326"/>
            <a:ext cx="3000396" cy="168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32" y="142876"/>
            <a:ext cx="7254875" cy="785794"/>
          </a:xfrm>
        </p:spPr>
        <p:txBody>
          <a:bodyPr/>
          <a:lstStyle/>
          <a:p>
            <a:r>
              <a:rPr lang="pt-BR" dirty="0" err="1" smtClean="0"/>
              <a:t>Problem</a:t>
            </a:r>
            <a:r>
              <a:rPr lang="pt-BR" dirty="0" smtClean="0"/>
              <a:t> </a:t>
            </a:r>
            <a:r>
              <a:rPr lang="pt-BR" dirty="0" err="1" smtClean="0"/>
              <a:t>Statement</a:t>
            </a:r>
            <a:endParaRPr lang="pt-BR" dirty="0"/>
          </a:p>
        </p:txBody>
      </p:sp>
      <p:pic>
        <p:nvPicPr>
          <p:cNvPr id="4" name="Picture 9" descr="http://i1.wp.com/www.albanytribune.com/wp-content/uploads/2013/04/Dzhokhar-and-Tamerlan-Tsarnaev-suspects-in-Boston-Marathon-bombings-together-in-crowd.-Photo-FBI.png?fit=336%2C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26" y="928670"/>
            <a:ext cx="1971274" cy="1214446"/>
          </a:xfrm>
          <a:prstGeom prst="rect">
            <a:avLst/>
          </a:prstGeom>
          <a:noFill/>
        </p:spPr>
      </p:pic>
      <p:pic>
        <p:nvPicPr>
          <p:cNvPr id="5" name="Picture 2" descr="http://www.trajano.net/wp-content/uploads/2013/05/cloud-computing-datatrend.jpg"/>
          <p:cNvPicPr>
            <a:picLocks noChangeAspect="1" noChangeArrowheads="1"/>
          </p:cNvPicPr>
          <p:nvPr/>
        </p:nvPicPr>
        <p:blipFill>
          <a:blip r:embed="rId3" cstate="print"/>
          <a:srcRect l="19125" r="43511" b="69491"/>
          <a:stretch>
            <a:fillRect/>
          </a:stretch>
        </p:blipFill>
        <p:spPr bwMode="auto">
          <a:xfrm>
            <a:off x="6238884" y="1285860"/>
            <a:ext cx="2428892" cy="1373282"/>
          </a:xfrm>
          <a:prstGeom prst="rect">
            <a:avLst/>
          </a:prstGeom>
          <a:noFill/>
        </p:spPr>
      </p:pic>
      <p:pic>
        <p:nvPicPr>
          <p:cNvPr id="6" name="Picture 9" descr="C:\Users\Airton\Desktop\sony_xperia_p_android_phone_announced_2.jpg"/>
          <p:cNvPicPr>
            <a:picLocks noChangeAspect="1" noChangeArrowheads="1"/>
          </p:cNvPicPr>
          <p:nvPr/>
        </p:nvPicPr>
        <p:blipFill>
          <a:blip r:embed="rId4" cstate="print"/>
          <a:srcRect l="5824" r="53400"/>
          <a:stretch>
            <a:fillRect/>
          </a:stretch>
        </p:blipFill>
        <p:spPr bwMode="auto">
          <a:xfrm>
            <a:off x="809596" y="1214422"/>
            <a:ext cx="1129351" cy="207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>
            <a:endCxn id="4" idx="1"/>
          </p:cNvCxnSpPr>
          <p:nvPr/>
        </p:nvCxnSpPr>
        <p:spPr>
          <a:xfrm flipV="1">
            <a:off x="1881166" y="1535893"/>
            <a:ext cx="1428760" cy="535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4" idx="3"/>
          </p:cNvCxnSpPr>
          <p:nvPr/>
        </p:nvCxnSpPr>
        <p:spPr>
          <a:xfrm>
            <a:off x="5281200" y="1535893"/>
            <a:ext cx="1171998" cy="3214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10800000" flipV="1">
            <a:off x="5381628" y="2500306"/>
            <a:ext cx="1143008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8" idx="1"/>
          </p:cNvCxnSpPr>
          <p:nvPr/>
        </p:nvCxnSpPr>
        <p:spPr>
          <a:xfrm rot="10800000">
            <a:off x="1881166" y="2643183"/>
            <a:ext cx="1428760" cy="4451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309926" y="2857496"/>
            <a:ext cx="214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&lt;</a:t>
            </a:r>
            <a:r>
              <a:rPr lang="pt-BR" sz="2400" dirty="0" err="1" smtClean="0">
                <a:solidFill>
                  <a:srgbClr val="FF0000"/>
                </a:solidFill>
              </a:rPr>
              <a:t>Terrorists</a:t>
            </a:r>
            <a:r>
              <a:rPr lang="pt-BR" sz="2400" dirty="0" smtClean="0">
                <a:solidFill>
                  <a:srgbClr val="FF0000"/>
                </a:solidFill>
              </a:rPr>
              <a:t> !!!</a:t>
            </a:r>
            <a:r>
              <a:rPr lang="pt-BR" sz="2400" dirty="0" smtClean="0"/>
              <a:t>&gt;</a:t>
            </a:r>
            <a:endParaRPr lang="pt-BR" sz="2400" dirty="0"/>
          </a:p>
        </p:txBody>
      </p:sp>
      <p:sp>
        <p:nvSpPr>
          <p:cNvPr id="20" name="Retângulo 19"/>
          <p:cNvSpPr/>
          <p:nvPr/>
        </p:nvSpPr>
        <p:spPr>
          <a:xfrm>
            <a:off x="952472" y="1500174"/>
            <a:ext cx="928694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52472" y="2428868"/>
            <a:ext cx="989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 smtClean="0">
                <a:solidFill>
                  <a:srgbClr val="FF0000"/>
                </a:solidFill>
              </a:rPr>
              <a:t>Terrorists</a:t>
            </a:r>
            <a:r>
              <a:rPr lang="pt-BR" sz="1200" dirty="0" smtClean="0">
                <a:solidFill>
                  <a:srgbClr val="FF0000"/>
                </a:solidFill>
              </a:rPr>
              <a:t> !!!</a:t>
            </a:r>
            <a:endParaRPr lang="pt-BR" sz="1200" dirty="0"/>
          </a:p>
        </p:txBody>
      </p:sp>
      <p:pic>
        <p:nvPicPr>
          <p:cNvPr id="22" name="Picture 9" descr="http://i1.wp.com/www.albanytribune.com/wp-content/uploads/2013/04/Dzhokhar-and-Tamerlan-Tsarnaev-suspects-in-Boston-Marathon-bombings-together-in-crowd.-Photo-FBI.png?fit=336%2C2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48" y="1785926"/>
            <a:ext cx="714380" cy="440109"/>
          </a:xfrm>
          <a:prstGeom prst="rect">
            <a:avLst/>
          </a:prstGeom>
          <a:noFill/>
        </p:spPr>
      </p:pic>
      <p:sp>
        <p:nvSpPr>
          <p:cNvPr id="23" name="CaixaDeTexto 22"/>
          <p:cNvSpPr txBox="1"/>
          <p:nvPr/>
        </p:nvSpPr>
        <p:spPr>
          <a:xfrm>
            <a:off x="2024042" y="400050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They</a:t>
            </a:r>
            <a:r>
              <a:rPr lang="pt-BR" sz="3200" dirty="0" smtClean="0"/>
              <a:t> explore </a:t>
            </a:r>
            <a:r>
              <a:rPr lang="pt-BR" sz="3200" dirty="0" err="1" smtClean="0"/>
              <a:t>Public</a:t>
            </a:r>
            <a:r>
              <a:rPr lang="pt-BR" sz="3200" dirty="0" smtClean="0"/>
              <a:t> </a:t>
            </a:r>
            <a:r>
              <a:rPr lang="pt-BR" sz="3200" dirty="0" err="1" smtClean="0"/>
              <a:t>Clouds</a:t>
            </a:r>
            <a:r>
              <a:rPr lang="pt-BR" sz="3200" dirty="0" smtClean="0"/>
              <a:t>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952604" y="478632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There</a:t>
            </a:r>
            <a:r>
              <a:rPr lang="pt-BR" sz="3200" dirty="0" smtClean="0"/>
              <a:t> are </a:t>
            </a:r>
            <a:r>
              <a:rPr lang="pt-BR" sz="3200" dirty="0" err="1" smtClean="0"/>
              <a:t>metrics</a:t>
            </a:r>
            <a:r>
              <a:rPr lang="pt-BR" sz="3200" dirty="0" smtClean="0"/>
              <a:t> </a:t>
            </a:r>
            <a:r>
              <a:rPr lang="pt-BR" sz="3200" dirty="0" err="1" smtClean="0"/>
              <a:t>and</a:t>
            </a:r>
            <a:r>
              <a:rPr lang="pt-BR" sz="3200" dirty="0" smtClean="0"/>
              <a:t> </a:t>
            </a:r>
            <a:r>
              <a:rPr lang="pt-BR" sz="3200" dirty="0" err="1" smtClean="0"/>
              <a:t>technologies</a:t>
            </a:r>
            <a:r>
              <a:rPr lang="pt-BR" sz="3200" dirty="0" smtClean="0"/>
              <a:t> </a:t>
            </a:r>
            <a:r>
              <a:rPr lang="pt-BR" sz="3200" dirty="0" err="1" smtClean="0"/>
              <a:t>that</a:t>
            </a:r>
            <a:r>
              <a:rPr lang="pt-BR" sz="3200" dirty="0" smtClean="0"/>
              <a:t> </a:t>
            </a:r>
            <a:r>
              <a:rPr lang="pt-BR" sz="3200" dirty="0" err="1" smtClean="0"/>
              <a:t>has</a:t>
            </a:r>
            <a:r>
              <a:rPr lang="pt-BR" sz="3200" dirty="0" smtClean="0"/>
              <a:t> </a:t>
            </a:r>
            <a:r>
              <a:rPr lang="pt-BR" sz="3200" dirty="0" err="1" smtClean="0"/>
              <a:t>not</a:t>
            </a:r>
            <a:r>
              <a:rPr lang="pt-BR" sz="3200" dirty="0" smtClean="0"/>
              <a:t> </a:t>
            </a:r>
            <a:r>
              <a:rPr lang="pt-BR" sz="3200" dirty="0" err="1" smtClean="0"/>
              <a:t>yet</a:t>
            </a:r>
            <a:r>
              <a:rPr lang="pt-BR" sz="3200" dirty="0" smtClean="0"/>
              <a:t> </a:t>
            </a:r>
            <a:r>
              <a:rPr lang="pt-BR" sz="3200" dirty="0" err="1" smtClean="0"/>
              <a:t>been</a:t>
            </a:r>
            <a:r>
              <a:rPr lang="pt-BR" sz="3200" dirty="0" smtClean="0"/>
              <a:t> </a:t>
            </a:r>
            <a:r>
              <a:rPr lang="pt-BR" sz="3200" dirty="0" err="1" smtClean="0"/>
              <a:t>considered</a:t>
            </a:r>
            <a:r>
              <a:rPr lang="pt-BR" sz="3200" dirty="0" smtClean="0"/>
              <a:t> </a:t>
            </a:r>
            <a:r>
              <a:rPr lang="pt-BR" sz="3200" dirty="0" err="1" smtClean="0"/>
              <a:t>on</a:t>
            </a:r>
            <a:r>
              <a:rPr lang="pt-BR" sz="3200" dirty="0" smtClean="0"/>
              <a:t> </a:t>
            </a:r>
            <a:r>
              <a:rPr lang="pt-BR" sz="3200" dirty="0" err="1" smtClean="0"/>
              <a:t>offloading</a:t>
            </a:r>
            <a:r>
              <a:rPr lang="pt-BR" sz="3200" dirty="0"/>
              <a:t> </a:t>
            </a:r>
            <a:r>
              <a:rPr lang="pt-BR" sz="3200" dirty="0" smtClean="0"/>
              <a:t>in </a:t>
            </a:r>
            <a:r>
              <a:rPr lang="pt-BR" sz="3200" dirty="0" err="1" smtClean="0"/>
              <a:t>this</a:t>
            </a:r>
            <a:r>
              <a:rPr lang="pt-BR" sz="3200" dirty="0" smtClean="0"/>
              <a:t> </a:t>
            </a:r>
            <a:r>
              <a:rPr lang="pt-BR" sz="3200" dirty="0" err="1" smtClean="0"/>
              <a:t>context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25" name="Elipse 24"/>
          <p:cNvSpPr/>
          <p:nvPr/>
        </p:nvSpPr>
        <p:spPr>
          <a:xfrm>
            <a:off x="133388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1345688" y="482607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2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214314"/>
            <a:ext cx="7254875" cy="785794"/>
          </a:xfrm>
        </p:spPr>
        <p:txBody>
          <a:bodyPr/>
          <a:lstStyle/>
          <a:p>
            <a:r>
              <a:rPr lang="pt-BR" dirty="0" err="1" smtClean="0"/>
              <a:t>Kickoff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2" y="1571612"/>
            <a:ext cx="81985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66720" y="1571612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[</a:t>
            </a:r>
            <a:r>
              <a:rPr lang="pt-BR" b="1" dirty="0" err="1" smtClean="0"/>
              <a:t>Public</a:t>
            </a:r>
            <a:r>
              <a:rPr lang="pt-BR" b="1" dirty="0" smtClean="0"/>
              <a:t> </a:t>
            </a:r>
            <a:r>
              <a:rPr lang="pt-BR" b="1" dirty="0" err="1" smtClean="0"/>
              <a:t>Cloud</a:t>
            </a:r>
            <a:r>
              <a:rPr lang="pt-BR" b="1" dirty="0" smtClean="0"/>
              <a:t> </a:t>
            </a:r>
            <a:r>
              <a:rPr lang="pt-BR" b="1" dirty="0" err="1" smtClean="0"/>
              <a:t>Vision</a:t>
            </a:r>
            <a:r>
              <a:rPr lang="pt-BR" b="1" dirty="0" smtClean="0"/>
              <a:t>, 2013]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11021</TotalTime>
  <Words>1271</Words>
  <Application>Microsoft Office PowerPoint</Application>
  <PresentationFormat>Papel A4 (210 x 297 mm)</PresentationFormat>
  <Paragraphs>171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Design padrão</vt:lpstr>
      <vt:lpstr>Smart Offloading for Mobile Cloud Applications</vt:lpstr>
      <vt:lpstr>Agenda</vt:lpstr>
      <vt:lpstr>Context</vt:lpstr>
      <vt:lpstr>Context (MCC Advantages)</vt:lpstr>
      <vt:lpstr>Context (MCC Applications)</vt:lpstr>
      <vt:lpstr>Context (Computing Vision)</vt:lpstr>
      <vt:lpstr>Motivation</vt:lpstr>
      <vt:lpstr>Problem Statement</vt:lpstr>
      <vt:lpstr>Kickoff</vt:lpstr>
      <vt:lpstr>My Proposal</vt:lpstr>
      <vt:lpstr>Their proposal</vt:lpstr>
      <vt:lpstr>My proposal</vt:lpstr>
      <vt:lpstr>My metrics</vt:lpstr>
      <vt:lpstr>Experiment Plan</vt:lpstr>
      <vt:lpstr>Next Steps</vt:lpstr>
      <vt:lpstr>Slide 16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Environmental Performance Evaluation in Green Supply Chains</dc:title>
  <dc:creator>Gabriel</dc:creator>
  <cp:lastModifiedBy>airton</cp:lastModifiedBy>
  <cp:revision>661</cp:revision>
  <dcterms:created xsi:type="dcterms:W3CDTF">2010-10-05T02:24:58Z</dcterms:created>
  <dcterms:modified xsi:type="dcterms:W3CDTF">2013-10-23T14:39:20Z</dcterms:modified>
</cp:coreProperties>
</file>